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4528" r:id="rId5"/>
  </p:sldMasterIdLst>
  <p:notesMasterIdLst>
    <p:notesMasterId r:id="rId47"/>
  </p:notesMasterIdLst>
  <p:handoutMasterIdLst>
    <p:handoutMasterId r:id="rId48"/>
  </p:handoutMasterIdLst>
  <p:sldIdLst>
    <p:sldId id="273" r:id="rId6"/>
    <p:sldId id="276" r:id="rId7"/>
    <p:sldId id="277" r:id="rId8"/>
    <p:sldId id="278" r:id="rId9"/>
    <p:sldId id="376" r:id="rId10"/>
    <p:sldId id="280" r:id="rId11"/>
    <p:sldId id="377" r:id="rId12"/>
    <p:sldId id="381" r:id="rId13"/>
    <p:sldId id="382" r:id="rId14"/>
    <p:sldId id="383" r:id="rId15"/>
    <p:sldId id="390" r:id="rId16"/>
    <p:sldId id="391" r:id="rId17"/>
    <p:sldId id="392" r:id="rId18"/>
    <p:sldId id="393" r:id="rId19"/>
    <p:sldId id="384" r:id="rId20"/>
    <p:sldId id="312" r:id="rId21"/>
    <p:sldId id="385" r:id="rId22"/>
    <p:sldId id="386" r:id="rId23"/>
    <p:sldId id="287" r:id="rId24"/>
    <p:sldId id="288" r:id="rId25"/>
    <p:sldId id="289" r:id="rId26"/>
    <p:sldId id="290" r:id="rId27"/>
    <p:sldId id="387" r:id="rId28"/>
    <p:sldId id="291" r:id="rId29"/>
    <p:sldId id="279" r:id="rId30"/>
    <p:sldId id="388" r:id="rId31"/>
    <p:sldId id="281" r:id="rId32"/>
    <p:sldId id="389" r:id="rId33"/>
    <p:sldId id="365" r:id="rId34"/>
    <p:sldId id="366" r:id="rId35"/>
    <p:sldId id="369" r:id="rId36"/>
    <p:sldId id="370" r:id="rId37"/>
    <p:sldId id="299" r:id="rId38"/>
    <p:sldId id="297" r:id="rId39"/>
    <p:sldId id="298" r:id="rId40"/>
    <p:sldId id="339" r:id="rId41"/>
    <p:sldId id="300" r:id="rId42"/>
    <p:sldId id="301" r:id="rId43"/>
    <p:sldId id="302" r:id="rId44"/>
    <p:sldId id="306" r:id="rId45"/>
    <p:sldId id="304" r:id="rId46"/>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700">
          <p15:clr>
            <a:srgbClr val="A4A3A4"/>
          </p15:clr>
        </p15:guide>
        <p15:guide id="3" orient="horz" pos="454">
          <p15:clr>
            <a:srgbClr val="A4A3A4"/>
          </p15:clr>
        </p15:guide>
        <p15:guide id="4" pos="2880">
          <p15:clr>
            <a:srgbClr val="A4A3A4"/>
          </p15:clr>
        </p15:guide>
        <p15:guide id="5" pos="346">
          <p15:clr>
            <a:srgbClr val="A4A3A4"/>
          </p15:clr>
        </p15:guide>
        <p15:guide id="6" pos="576">
          <p15:clr>
            <a:srgbClr val="A4A3A4"/>
          </p15:clr>
        </p15:guide>
        <p15:guide id="7" pos="5587">
          <p15:clr>
            <a:srgbClr val="A4A3A4"/>
          </p15:clr>
        </p15:guide>
        <p15:guide id="8" pos="1613">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63B487"/>
    <a:srgbClr val="409171"/>
    <a:srgbClr val="35A37C"/>
    <a:srgbClr val="F77F00"/>
    <a:srgbClr val="114C43"/>
    <a:srgbClr val="0E2874"/>
    <a:srgbClr val="061668"/>
    <a:srgbClr val="011D6C"/>
    <a:srgbClr val="747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05"/>
    <p:restoredTop sz="81765" autoAdjust="0"/>
  </p:normalViewPr>
  <p:slideViewPr>
    <p:cSldViewPr snapToGrid="0">
      <p:cViewPr varScale="1">
        <p:scale>
          <a:sx n="97" d="100"/>
          <a:sy n="97" d="100"/>
        </p:scale>
        <p:origin x="1500" y="78"/>
      </p:cViewPr>
      <p:guideLst>
        <p:guide orient="horz" pos="1620"/>
        <p:guide orient="horz" pos="700"/>
        <p:guide orient="horz" pos="454"/>
        <p:guide pos="2880"/>
        <p:guide pos="346"/>
        <p:guide pos="576"/>
        <p:guide pos="5587"/>
        <p:guide pos="1613"/>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0" hangingPunct="0">
              <a:defRPr sz="1300">
                <a:latin typeface="Calibri" pitchFamily="34" charset="0"/>
                <a:ea typeface="ＭＳ Ｐゴシック" pitchFamily="-109" charset="-128"/>
                <a:cs typeface="+mn-cs"/>
              </a:defRPr>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defRPr>
            </a:lvl1pPr>
          </a:lstStyle>
          <a:p>
            <a:fld id="{2503ED08-06E4-41ED-89E8-119D0EF02A48}" type="datetimeFigureOut">
              <a:rPr lang="en-US"/>
              <a:pPr/>
              <a:t>2/26/2021</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0" hangingPunct="0">
              <a:defRPr sz="1300">
                <a:latin typeface="Calibri" pitchFamily="34" charset="0"/>
                <a:ea typeface="ＭＳ Ｐゴシック" pitchFamily="-109" charset="-128"/>
                <a:cs typeface="+mn-cs"/>
              </a:defRPr>
            </a:lvl1pPr>
          </a:lstStyle>
          <a:p>
            <a:pPr>
              <a:defRPr/>
            </a:pP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D6C45BBB-83DA-4AD0-BB77-0E8391E9F2C8}" type="slidenum">
              <a:rPr lang="en-US"/>
              <a:pPr/>
              <a:t>‹#›</a:t>
            </a:fld>
            <a:endParaRPr 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dirty="0"/>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ea typeface="ＭＳ Ｐゴシック" pitchFamily="-109" charset="-128"/>
                <a:cs typeface="ＭＳ Ｐゴシック" pitchFamily="-109" charset="-128"/>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dirty="0"/>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CEFA16CB-AEBE-4616-A0C2-923B64A8254D}" type="slidenum">
              <a:rPr lang="en-US"/>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Separate program so it does have its own website</a:t>
            </a:r>
          </a:p>
          <a:p>
            <a:endParaRPr lang="en-US" dirty="0"/>
          </a:p>
        </p:txBody>
      </p:sp>
      <p:sp>
        <p:nvSpPr>
          <p:cNvPr id="4" name="Slide Number Placeholder 3"/>
          <p:cNvSpPr>
            <a:spLocks noGrp="1"/>
          </p:cNvSpPr>
          <p:nvPr>
            <p:ph type="sldNum" sz="quarter" idx="10"/>
          </p:nvPr>
        </p:nvSpPr>
        <p:spPr/>
        <p:txBody>
          <a:bodyPr/>
          <a:lstStyle/>
          <a:p>
            <a:fld id="{979BA80E-CF75-4D7F-B23C-FF6D314FDEB4}" type="slidenum">
              <a:rPr lang="en-US" smtClean="0"/>
              <a:pPr/>
              <a:t>4</a:t>
            </a:fld>
            <a:endParaRPr lang="en-US" dirty="0"/>
          </a:p>
        </p:txBody>
      </p:sp>
    </p:spTree>
    <p:extLst>
      <p:ext uri="{BB962C8B-B14F-4D97-AF65-F5344CB8AC3E}">
        <p14:creationId xmlns:p14="http://schemas.microsoft.com/office/powerpoint/2010/main" val="356402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determine measure weight we use a z-score</a:t>
            </a:r>
            <a:r>
              <a:rPr lang="en-US" baseline="0" dirty="0"/>
              <a:t> methodology. </a:t>
            </a:r>
          </a:p>
          <a:p>
            <a:r>
              <a:rPr lang="en-US" baseline="0" dirty="0"/>
              <a:t>Can see the z-score for each individual measure by completing the calculator.</a:t>
            </a:r>
          </a:p>
          <a:p>
            <a:endParaRPr lang="en-US" baseline="0" dirty="0"/>
          </a:p>
          <a:p>
            <a:r>
              <a:rPr lang="en-US" baseline="0" dirty="0"/>
              <a:t>For outcome measures we flip the calculation, this is so that a negative z-score always represents worse than average for both process/structural measures and outcome measures.</a:t>
            </a:r>
          </a:p>
          <a:p>
            <a:r>
              <a:rPr lang="en-US" baseline="0" dirty="0"/>
              <a:t>All items needed to calculate your z-scores is provided in the calculator and methodology document.</a:t>
            </a:r>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21</a:t>
            </a:fld>
            <a:endParaRPr lang="en-US" dirty="0"/>
          </a:p>
        </p:txBody>
      </p:sp>
    </p:spTree>
    <p:extLst>
      <p:ext uri="{BB962C8B-B14F-4D97-AF65-F5344CB8AC3E}">
        <p14:creationId xmlns:p14="http://schemas.microsoft.com/office/powerpoint/2010/main" val="344330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Missing</a:t>
            </a:r>
            <a:r>
              <a:rPr lang="en-US" baseline="0" dirty="0"/>
              <a:t> data, didn’t report, sample size was too small, the measure doesn’t apply etc.</a:t>
            </a:r>
          </a:p>
          <a:p>
            <a:r>
              <a:rPr lang="en-US" baseline="0" dirty="0"/>
              <a:t>You can see how weights are reapportioned by completing the calculator.</a:t>
            </a:r>
          </a:p>
        </p:txBody>
      </p:sp>
      <p:sp>
        <p:nvSpPr>
          <p:cNvPr id="4" name="Slide Number Placeholder 3"/>
          <p:cNvSpPr>
            <a:spLocks noGrp="1"/>
          </p:cNvSpPr>
          <p:nvPr>
            <p:ph type="sldNum" sz="quarter" idx="10"/>
          </p:nvPr>
        </p:nvSpPr>
        <p:spPr/>
        <p:txBody>
          <a:bodyPr/>
          <a:lstStyle/>
          <a:p>
            <a:fld id="{CEFA16CB-AEBE-4616-A0C2-923B64A8254D}" type="slidenum">
              <a:rPr lang="en-US" smtClean="0"/>
              <a:pPr/>
              <a:t>22</a:t>
            </a:fld>
            <a:endParaRPr lang="en-US" dirty="0"/>
          </a:p>
        </p:txBody>
      </p:sp>
    </p:spTree>
    <p:extLst>
      <p:ext uri="{BB962C8B-B14F-4D97-AF65-F5344CB8AC3E}">
        <p14:creationId xmlns:p14="http://schemas.microsoft.com/office/powerpoint/2010/main" val="3646043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Grade Review Period opened last</a:t>
            </a:r>
            <a:r>
              <a:rPr lang="en-US" baseline="0" dirty="0"/>
              <a:t> Wednesday, September 18 and will remain open until October 8</a:t>
            </a:r>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24</a:t>
            </a:fld>
            <a:endParaRPr lang="en-US" dirty="0"/>
          </a:p>
        </p:txBody>
      </p:sp>
    </p:spTree>
    <p:extLst>
      <p:ext uri="{BB962C8B-B14F-4D97-AF65-F5344CB8AC3E}">
        <p14:creationId xmlns:p14="http://schemas.microsoft.com/office/powerpoint/2010/main" val="2564957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9CED4-B2F9-4C81-8C16-EB6DC4205CB4}" type="slidenum">
              <a:rPr lang="en-US" smtClean="0"/>
              <a:pPr/>
              <a:t>25</a:t>
            </a:fld>
            <a:endParaRPr lang="en-US" dirty="0"/>
          </a:p>
        </p:txBody>
      </p:sp>
    </p:spTree>
    <p:extLst>
      <p:ext uri="{BB962C8B-B14F-4D97-AF65-F5344CB8AC3E}">
        <p14:creationId xmlns:p14="http://schemas.microsoft.com/office/powerpoint/2010/main" val="174054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first page of the Review Website, you’ll verify some demographic information and input your CEO’s contact information as well as contact information for the person completing the review. It’s important this information is correct because we use it to update our database, as well as send important Safety Grade announcements to the contact’s email address. The hospital name displayed here will be what is published on the website, so let the Help Desk know if it is not correct. </a:t>
            </a:r>
          </a:p>
        </p:txBody>
      </p:sp>
      <p:sp>
        <p:nvSpPr>
          <p:cNvPr id="4" name="Slide Number Placeholder 3"/>
          <p:cNvSpPr>
            <a:spLocks noGrp="1"/>
          </p:cNvSpPr>
          <p:nvPr>
            <p:ph type="sldNum" sz="quarter" idx="10"/>
          </p:nvPr>
        </p:nvSpPr>
        <p:spPr/>
        <p:txBody>
          <a:bodyPr/>
          <a:lstStyle/>
          <a:p>
            <a:fld id="{7289CED4-B2F9-4C81-8C16-EB6DC4205CB4}" type="slidenum">
              <a:rPr lang="en-US" smtClean="0"/>
              <a:pPr/>
              <a:t>26</a:t>
            </a:fld>
            <a:endParaRPr lang="en-US" dirty="0"/>
          </a:p>
        </p:txBody>
      </p:sp>
    </p:spTree>
    <p:extLst>
      <p:ext uri="{BB962C8B-B14F-4D97-AF65-F5344CB8AC3E}">
        <p14:creationId xmlns:p14="http://schemas.microsoft.com/office/powerpoint/2010/main" val="527088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Updates to instructions – all one document now</a:t>
            </a:r>
          </a:p>
        </p:txBody>
      </p:sp>
      <p:sp>
        <p:nvSpPr>
          <p:cNvPr id="4" name="Slide Number Placeholder 3"/>
          <p:cNvSpPr>
            <a:spLocks noGrp="1"/>
          </p:cNvSpPr>
          <p:nvPr>
            <p:ph type="sldNum" sz="quarter" idx="10"/>
          </p:nvPr>
        </p:nvSpPr>
        <p:spPr/>
        <p:txBody>
          <a:bodyPr/>
          <a:lstStyle/>
          <a:p>
            <a:fld id="{7289CED4-B2F9-4C81-8C16-EB6DC4205CB4}" type="slidenum">
              <a:rPr lang="en-US" smtClean="0"/>
              <a:pPr/>
              <a:t>27</a:t>
            </a:fld>
            <a:endParaRPr lang="en-US" dirty="0"/>
          </a:p>
        </p:txBody>
      </p:sp>
    </p:spTree>
    <p:extLst>
      <p:ext uri="{BB962C8B-B14F-4D97-AF65-F5344CB8AC3E}">
        <p14:creationId xmlns:p14="http://schemas.microsoft.com/office/powerpoint/2010/main" val="2102666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Calibri" pitchFamily="34" charset="0"/>
                <a:ea typeface="MS PGothic" pitchFamily="34" charset="-128"/>
                <a:cs typeface="MS PGothic" charset="0"/>
              </a:rPr>
              <a:t>Csv for most </a:t>
            </a:r>
            <a:r>
              <a:rPr lang="en-US" sz="1200" b="0" i="0" u="none" strike="noStrike" kern="1200" baseline="0" dirty="0" err="1">
                <a:solidFill>
                  <a:schemeClr val="tx1"/>
                </a:solidFill>
                <a:latin typeface="Calibri" pitchFamily="34" charset="0"/>
                <a:ea typeface="MS PGothic" pitchFamily="34" charset="-128"/>
                <a:cs typeface="MS PGothic" charset="0"/>
              </a:rPr>
              <a:t>cms</a:t>
            </a:r>
            <a:r>
              <a:rPr lang="en-US" sz="1200" b="0" i="0" u="none" strike="noStrike" kern="1200" baseline="0" dirty="0">
                <a:solidFill>
                  <a:schemeClr val="tx1"/>
                </a:solidFill>
                <a:latin typeface="Calibri" pitchFamily="34" charset="0"/>
                <a:ea typeface="MS PGothic" pitchFamily="34" charset="-128"/>
                <a:cs typeface="MS PGothic" charset="0"/>
              </a:rPr>
              <a:t> files because new search website very confusing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Calibri" pitchFamily="34" charset="0"/>
                <a:ea typeface="MS PGothic" pitchFamily="34" charset="-128"/>
                <a:cs typeface="MS PGothic" charset="0"/>
              </a:rPr>
              <a:t>Got rid of radio buttons for ease of review</a:t>
            </a:r>
          </a:p>
        </p:txBody>
      </p:sp>
      <p:sp>
        <p:nvSpPr>
          <p:cNvPr id="4" name="Slide Number Placeholder 3"/>
          <p:cNvSpPr>
            <a:spLocks noGrp="1"/>
          </p:cNvSpPr>
          <p:nvPr>
            <p:ph type="sldNum" sz="quarter" idx="5"/>
          </p:nvPr>
        </p:nvSpPr>
        <p:spPr/>
        <p:txBody>
          <a:bodyPr/>
          <a:lstStyle/>
          <a:p>
            <a:fld id="{CEFA16CB-AEBE-4616-A0C2-923B64A8254D}" type="slidenum">
              <a:rPr lang="en-US" smtClean="0"/>
              <a:pPr/>
              <a:t>28</a:t>
            </a:fld>
            <a:endParaRPr lang="en-US" dirty="0"/>
          </a:p>
        </p:txBody>
      </p:sp>
    </p:spTree>
    <p:extLst>
      <p:ext uri="{BB962C8B-B14F-4D97-AF65-F5344CB8AC3E}">
        <p14:creationId xmlns:p14="http://schemas.microsoft.com/office/powerpoint/2010/main" val="2595315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select No in the table you will need to contact the Help Desk to determine where the discrepancy may be. BUT you should always first check the data source is correct, that you are looking at the correct measure, and that the reporting period you are looking at matches the Review Website. Give an example. Often times its simply that you are looking in the wrong place so the score you’re seeing does not match, but if you check all of these things and still see a discrepancy submit a ticket to the help desk with a screenshot of where you seeing a measure score that does not match and we will help investigate. All of these instructions are provided in the Review Instructions document. </a:t>
            </a:r>
          </a:p>
        </p:txBody>
      </p:sp>
      <p:sp>
        <p:nvSpPr>
          <p:cNvPr id="4" name="Slide Number Placeholder 3"/>
          <p:cNvSpPr>
            <a:spLocks noGrp="1"/>
          </p:cNvSpPr>
          <p:nvPr>
            <p:ph type="sldNum" sz="quarter" idx="5"/>
          </p:nvPr>
        </p:nvSpPr>
        <p:spPr/>
        <p:txBody>
          <a:bodyPr/>
          <a:lstStyle/>
          <a:p>
            <a:fld id="{CEFA16CB-AEBE-4616-A0C2-923B64A8254D}" type="slidenum">
              <a:rPr lang="en-US" smtClean="0"/>
              <a:pPr/>
              <a:t>29</a:t>
            </a:fld>
            <a:endParaRPr lang="en-US" dirty="0"/>
          </a:p>
        </p:txBody>
      </p:sp>
    </p:spTree>
    <p:extLst>
      <p:ext uri="{BB962C8B-B14F-4D97-AF65-F5344CB8AC3E}">
        <p14:creationId xmlns:p14="http://schemas.microsoft.com/office/powerpoint/2010/main" val="1203419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A16CB-AEBE-4616-A0C2-923B64A8254D}" type="slidenum">
              <a:rPr lang="en-US" smtClean="0"/>
              <a:pPr/>
              <a:t>30</a:t>
            </a:fld>
            <a:endParaRPr lang="en-US" dirty="0"/>
          </a:p>
        </p:txBody>
      </p:sp>
    </p:spTree>
    <p:extLst>
      <p:ext uri="{BB962C8B-B14F-4D97-AF65-F5344CB8AC3E}">
        <p14:creationId xmlns:p14="http://schemas.microsoft.com/office/powerpoint/2010/main" val="281966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A16CB-AEBE-4616-A0C2-923B64A8254D}" type="slidenum">
              <a:rPr lang="en-US" smtClean="0"/>
              <a:pPr/>
              <a:t>31</a:t>
            </a:fld>
            <a:endParaRPr lang="en-US" dirty="0"/>
          </a:p>
        </p:txBody>
      </p:sp>
    </p:spTree>
    <p:extLst>
      <p:ext uri="{BB962C8B-B14F-4D97-AF65-F5344CB8AC3E}">
        <p14:creationId xmlns:p14="http://schemas.microsoft.com/office/powerpoint/2010/main" val="137453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Missing data threshold for process measures updated due to the removal of SP4 in Fall 2020.</a:t>
            </a:r>
          </a:p>
        </p:txBody>
      </p:sp>
      <p:sp>
        <p:nvSpPr>
          <p:cNvPr id="4" name="Slide Number Placeholder 3"/>
          <p:cNvSpPr>
            <a:spLocks noGrp="1"/>
          </p:cNvSpPr>
          <p:nvPr>
            <p:ph type="sldNum" sz="quarter" idx="10"/>
          </p:nvPr>
        </p:nvSpPr>
        <p:spPr/>
        <p:txBody>
          <a:bodyPr/>
          <a:lstStyle/>
          <a:p>
            <a:fld id="{CEFA16CB-AEBE-4616-A0C2-923B64A8254D}" type="slidenum">
              <a:rPr lang="en-US" smtClean="0"/>
              <a:pPr/>
              <a:t>5</a:t>
            </a:fld>
            <a:endParaRPr lang="en-US" dirty="0"/>
          </a:p>
        </p:txBody>
      </p:sp>
    </p:spTree>
    <p:extLst>
      <p:ext uri="{BB962C8B-B14F-4D97-AF65-F5344CB8AC3E}">
        <p14:creationId xmlns:p14="http://schemas.microsoft.com/office/powerpoint/2010/main" val="2793094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CEFA16CB-AEBE-4616-A0C2-923B64A8254D}" type="slidenum">
              <a:rPr lang="en-US" smtClean="0"/>
              <a:pPr/>
              <a:t>32</a:t>
            </a:fld>
            <a:endParaRPr lang="en-US" dirty="0"/>
          </a:p>
        </p:txBody>
      </p:sp>
    </p:spTree>
    <p:extLst>
      <p:ext uri="{BB962C8B-B14F-4D97-AF65-F5344CB8AC3E}">
        <p14:creationId xmlns:p14="http://schemas.microsoft.com/office/powerpoint/2010/main" val="2189883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34</a:t>
            </a:fld>
            <a:endParaRPr lang="en-US" dirty="0"/>
          </a:p>
        </p:txBody>
      </p:sp>
    </p:spTree>
    <p:extLst>
      <p:ext uri="{BB962C8B-B14F-4D97-AF65-F5344CB8AC3E}">
        <p14:creationId xmlns:p14="http://schemas.microsoft.com/office/powerpoint/2010/main" val="3371391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36</a:t>
            </a:fld>
            <a:endParaRPr lang="en-US" dirty="0"/>
          </a:p>
        </p:txBody>
      </p:sp>
    </p:spTree>
    <p:extLst>
      <p:ext uri="{BB962C8B-B14F-4D97-AF65-F5344CB8AC3E}">
        <p14:creationId xmlns:p14="http://schemas.microsoft.com/office/powerpoint/2010/main" val="3738235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Easier way to</a:t>
            </a:r>
            <a:r>
              <a:rPr lang="en-US" baseline="0" dirty="0"/>
              <a:t> print all of the information from the Fall 2019 grade</a:t>
            </a:r>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38</a:t>
            </a:fld>
            <a:endParaRPr lang="en-US" dirty="0"/>
          </a:p>
        </p:txBody>
      </p:sp>
    </p:spTree>
    <p:extLst>
      <p:ext uri="{BB962C8B-B14F-4D97-AF65-F5344CB8AC3E}">
        <p14:creationId xmlns:p14="http://schemas.microsoft.com/office/powerpoint/2010/main" val="2563808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39</a:t>
            </a:fld>
            <a:endParaRPr lang="en-US" dirty="0"/>
          </a:p>
        </p:txBody>
      </p:sp>
    </p:spTree>
    <p:extLst>
      <p:ext uri="{BB962C8B-B14F-4D97-AF65-F5344CB8AC3E}">
        <p14:creationId xmlns:p14="http://schemas.microsoft.com/office/powerpoint/2010/main" val="799270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7</a:t>
            </a:fld>
            <a:endParaRPr lang="en-US" dirty="0"/>
          </a:p>
        </p:txBody>
      </p:sp>
    </p:spTree>
    <p:extLst>
      <p:ext uri="{BB962C8B-B14F-4D97-AF65-F5344CB8AC3E}">
        <p14:creationId xmlns:p14="http://schemas.microsoft.com/office/powerpoint/2010/main" val="3043603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8</a:t>
            </a:fld>
            <a:endParaRPr lang="en-US" dirty="0"/>
          </a:p>
        </p:txBody>
      </p:sp>
    </p:spTree>
    <p:extLst>
      <p:ext uri="{BB962C8B-B14F-4D97-AF65-F5344CB8AC3E}">
        <p14:creationId xmlns:p14="http://schemas.microsoft.com/office/powerpoint/2010/main" val="50751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baseline="0"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9</a:t>
            </a:fld>
            <a:endParaRPr lang="en-US" dirty="0"/>
          </a:p>
        </p:txBody>
      </p:sp>
    </p:spTree>
    <p:extLst>
      <p:ext uri="{BB962C8B-B14F-4D97-AF65-F5344CB8AC3E}">
        <p14:creationId xmlns:p14="http://schemas.microsoft.com/office/powerpoint/2010/main" val="874377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15</a:t>
            </a:fld>
            <a:endParaRPr lang="en-US" dirty="0"/>
          </a:p>
        </p:txBody>
      </p:sp>
    </p:spTree>
    <p:extLst>
      <p:ext uri="{BB962C8B-B14F-4D97-AF65-F5344CB8AC3E}">
        <p14:creationId xmlns:p14="http://schemas.microsoft.com/office/powerpoint/2010/main" val="2333901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17</a:t>
            </a:fld>
            <a:endParaRPr lang="en-US" dirty="0"/>
          </a:p>
        </p:txBody>
      </p:sp>
    </p:spTree>
    <p:extLst>
      <p:ext uri="{BB962C8B-B14F-4D97-AF65-F5344CB8AC3E}">
        <p14:creationId xmlns:p14="http://schemas.microsoft.com/office/powerpoint/2010/main" val="2372689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baseline="0"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18</a:t>
            </a:fld>
            <a:endParaRPr lang="en-US" dirty="0"/>
          </a:p>
        </p:txBody>
      </p:sp>
    </p:spTree>
    <p:extLst>
      <p:ext uri="{BB962C8B-B14F-4D97-AF65-F5344CB8AC3E}">
        <p14:creationId xmlns:p14="http://schemas.microsoft.com/office/powerpoint/2010/main" val="128360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the scoring methodology hasn’t changed</a:t>
            </a:r>
            <a:r>
              <a:rPr lang="en-US" baseline="0" dirty="0"/>
              <a:t> since June 2012</a:t>
            </a:r>
          </a:p>
          <a:p>
            <a:endParaRPr lang="en-US" baseline="0" dirty="0"/>
          </a:p>
          <a:p>
            <a:r>
              <a:rPr lang="en-US" baseline="0" dirty="0"/>
              <a:t>Strength of evidence – typically comes from NQF-endorsing materials</a:t>
            </a:r>
          </a:p>
          <a:p>
            <a:r>
              <a:rPr lang="en-US" baseline="0" dirty="0"/>
              <a:t>Opportunity – based on coefficient of variation, changes to weights are typically due to the opportunity ratings</a:t>
            </a:r>
          </a:p>
          <a:p>
            <a:r>
              <a:rPr lang="en-US" baseline="0" dirty="0"/>
              <a:t>Impact – based on number of patients potentially affected by the event and severity of harm to patients</a:t>
            </a:r>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20</a:t>
            </a:fld>
            <a:endParaRPr lang="en-US" dirty="0"/>
          </a:p>
        </p:txBody>
      </p:sp>
    </p:spTree>
    <p:extLst>
      <p:ext uri="{BB962C8B-B14F-4D97-AF65-F5344CB8AC3E}">
        <p14:creationId xmlns:p14="http://schemas.microsoft.com/office/powerpoint/2010/main" val="3963901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B15DC6-30B1-454B-AE40-51B26AFEBD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075" name="Rectangle 3"/>
          <p:cNvSpPr>
            <a:spLocks noGrp="1" noChangeArrowheads="1"/>
          </p:cNvSpPr>
          <p:nvPr>
            <p:ph type="subTitle" idx="1" hasCustomPrompt="1"/>
          </p:nvPr>
        </p:nvSpPr>
        <p:spPr>
          <a:xfrm>
            <a:off x="553590" y="3015124"/>
            <a:ext cx="2534076" cy="184666"/>
          </a:xfrm>
        </p:spPr>
        <p:txBody>
          <a:bodyPr wrap="square" bIns="0" anchor="t">
            <a:spAutoFit/>
          </a:bodyPr>
          <a:lstStyle>
            <a:lvl1pPr marL="0" indent="0" algn="l">
              <a:buFontTx/>
              <a:buNone/>
              <a:defRPr sz="1200" b="0">
                <a:solidFill>
                  <a:schemeClr val="accent2"/>
                </a:solidFill>
                <a:latin typeface="Calibri" panose="020F0502020204030204" pitchFamily="34" charset="0"/>
                <a:cs typeface="Calibri" panose="020F0502020204030204" pitchFamily="34" charset="0"/>
              </a:defRPr>
            </a:lvl1pPr>
          </a:lstStyle>
          <a:p>
            <a:r>
              <a:rPr lang="en-US" dirty="0"/>
              <a:t>Date</a:t>
            </a:r>
          </a:p>
        </p:txBody>
      </p:sp>
      <p:sp>
        <p:nvSpPr>
          <p:cNvPr id="3" name="Text Placeholder 2"/>
          <p:cNvSpPr>
            <a:spLocks noGrp="1"/>
          </p:cNvSpPr>
          <p:nvPr>
            <p:ph type="body" sz="quarter" idx="10" hasCustomPrompt="1"/>
          </p:nvPr>
        </p:nvSpPr>
        <p:spPr>
          <a:xfrm>
            <a:off x="553590" y="588723"/>
            <a:ext cx="5339906" cy="1885167"/>
          </a:xfrm>
        </p:spPr>
        <p:txBody>
          <a:bodyPr anchor="ctr"/>
          <a:lstStyle>
            <a:lvl1pPr>
              <a:lnSpc>
                <a:spcPct val="90000"/>
              </a:lnSpc>
              <a:spcBef>
                <a:spcPts val="1000"/>
              </a:spcBef>
              <a:defRPr sz="3200" b="1">
                <a:solidFill>
                  <a:schemeClr val="accent3"/>
                </a:solidFill>
                <a:latin typeface="Calibri" panose="020F0502020204030204" pitchFamily="34" charset="0"/>
                <a:cs typeface="Calibri" panose="020F0502020204030204" pitchFamily="34" charset="0"/>
              </a:defRPr>
            </a:lvl1pPr>
            <a:lvl2pPr marL="0" indent="0">
              <a:spcBef>
                <a:spcPts val="1000"/>
              </a:spcBef>
              <a:buNone/>
              <a:defRPr sz="1800" b="0">
                <a:solidFill>
                  <a:schemeClr val="accent1"/>
                </a:solidFill>
                <a:latin typeface="Calibri" panose="020F0502020204030204" pitchFamily="34" charset="0"/>
                <a:cs typeface="Calibri" panose="020F0502020204030204" pitchFamily="34" charset="0"/>
              </a:defRPr>
            </a:lvl2pPr>
          </a:lstStyle>
          <a:p>
            <a:pPr lvl="0"/>
            <a:r>
              <a:rPr lang="en-US" dirty="0"/>
              <a:t>Title</a:t>
            </a:r>
          </a:p>
          <a:p>
            <a:pPr lvl="1"/>
            <a:r>
              <a:rPr lang="en-US" dirty="0"/>
              <a:t>SUBTITLE</a:t>
            </a:r>
          </a:p>
        </p:txBody>
      </p:sp>
    </p:spTree>
    <p:extLst>
      <p:ext uri="{BB962C8B-B14F-4D97-AF65-F5344CB8AC3E}">
        <p14:creationId xmlns:p14="http://schemas.microsoft.com/office/powerpoint/2010/main" val="50682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006360"/>
            <a:ext cx="7886700" cy="415498"/>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A9A4CE-2F77-40F1-83FE-5B24840EBB26}"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05186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Green">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6C442EF-EFB2-DC4C-95CE-188DC007EA52}"/>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5033319" cy="5143500"/>
          </a:xfrm>
          <a:prstGeom prst="rect">
            <a:avLst/>
          </a:prstGeom>
        </p:spPr>
      </p:pic>
      <p:pic>
        <p:nvPicPr>
          <p:cNvPr id="16" name="Picture 15">
            <a:extLst>
              <a:ext uri="{FF2B5EF4-FFF2-40B4-BE49-F238E27FC236}">
                <a16:creationId xmlns:a16="http://schemas.microsoft.com/office/drawing/2014/main" id="{A9D6A921-3701-724F-9A53-B82C339B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0" y="0"/>
            <a:ext cx="4762500" cy="5143500"/>
          </a:xfrm>
          <a:prstGeom prst="rect">
            <a:avLst/>
          </a:prstGeom>
        </p:spPr>
      </p:pic>
      <p:sp>
        <p:nvSpPr>
          <p:cNvPr id="10" name="Text Placeholder 9">
            <a:extLst>
              <a:ext uri="{FF2B5EF4-FFF2-40B4-BE49-F238E27FC236}">
                <a16:creationId xmlns:a16="http://schemas.microsoft.com/office/drawing/2014/main" id="{E427CD64-908F-EA4B-A589-D8013E8A0AF4}"/>
              </a:ext>
            </a:extLst>
          </p:cNvPr>
          <p:cNvSpPr>
            <a:spLocks noGrp="1"/>
          </p:cNvSpPr>
          <p:nvPr>
            <p:ph type="body" sz="quarter" idx="10" hasCustomPrompt="1"/>
          </p:nvPr>
        </p:nvSpPr>
        <p:spPr>
          <a:xfrm>
            <a:off x="4903940" y="1898989"/>
            <a:ext cx="3775855" cy="1345521"/>
          </a:xfrm>
          <a:prstGeom prst="rect">
            <a:avLst/>
          </a:prstGeom>
        </p:spPr>
        <p:txBody>
          <a:bodyPr lIns="0" tIns="0" rIns="0" bIns="0" anchor="ctr"/>
          <a:lstStyle>
            <a:lvl1pPr>
              <a:defRPr sz="3200" b="1">
                <a:solidFill>
                  <a:schemeClr val="accent1"/>
                </a:solidFill>
                <a:latin typeface="Calibri" panose="020F0502020204030204" pitchFamily="34" charset="0"/>
                <a:cs typeface="Calibri" panose="020F0502020204030204" pitchFamily="34" charset="0"/>
              </a:defRPr>
            </a:lvl1pPr>
            <a:lvl2pPr marL="0" indent="0">
              <a:buNone/>
              <a:defRPr sz="1800" i="1">
                <a:solidFill>
                  <a:schemeClr val="tx2"/>
                </a:solidFill>
                <a:latin typeface="Calibri" panose="020F0502020204030204" pitchFamily="34" charset="0"/>
                <a:cs typeface="Calibri" panose="020F0502020204030204" pitchFamily="34" charset="0"/>
              </a:defRPr>
            </a:lvl2pPr>
          </a:lstStyle>
          <a:p>
            <a:pPr lvl="0"/>
            <a:r>
              <a:rPr lang="en-US" dirty="0"/>
              <a:t>DIVIDER TITLE</a:t>
            </a:r>
          </a:p>
          <a:p>
            <a:pPr lvl="1"/>
            <a:r>
              <a:rPr lang="en-US" dirty="0"/>
              <a:t>Subtitle</a:t>
            </a:r>
          </a:p>
        </p:txBody>
      </p:sp>
      <p:sp>
        <p:nvSpPr>
          <p:cNvPr id="6" name="Rectangle 6">
            <a:extLst>
              <a:ext uri="{FF2B5EF4-FFF2-40B4-BE49-F238E27FC236}">
                <a16:creationId xmlns:a16="http://schemas.microsoft.com/office/drawing/2014/main" id="{7BC4BD70-CA05-AE4B-AB57-BC91375A25B5}"/>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grpSp>
        <p:nvGrpSpPr>
          <p:cNvPr id="3" name="Group 2">
            <a:extLst>
              <a:ext uri="{FF2B5EF4-FFF2-40B4-BE49-F238E27FC236}">
                <a16:creationId xmlns:a16="http://schemas.microsoft.com/office/drawing/2014/main" id="{C76352BE-0909-A448-A904-E59BB4E46908}"/>
              </a:ext>
            </a:extLst>
          </p:cNvPr>
          <p:cNvGrpSpPr/>
          <p:nvPr userDrawn="1"/>
        </p:nvGrpSpPr>
        <p:grpSpPr>
          <a:xfrm>
            <a:off x="216109" y="2411056"/>
            <a:ext cx="3958881" cy="2523229"/>
            <a:chOff x="216109" y="2411056"/>
            <a:chExt cx="3958881" cy="2523229"/>
          </a:xfrm>
          <a:solidFill>
            <a:schemeClr val="accent1"/>
          </a:solidFill>
        </p:grpSpPr>
        <p:sp>
          <p:nvSpPr>
            <p:cNvPr id="2" name="Oval 1">
              <a:extLst>
                <a:ext uri="{FF2B5EF4-FFF2-40B4-BE49-F238E27FC236}">
                  <a16:creationId xmlns:a16="http://schemas.microsoft.com/office/drawing/2014/main" id="{FA8A6298-A343-8D47-A6CD-A4A9666B4C2A}"/>
                </a:ext>
              </a:extLst>
            </p:cNvPr>
            <p:cNvSpPr/>
            <p:nvPr userDrawn="1"/>
          </p:nvSpPr>
          <p:spPr>
            <a:xfrm>
              <a:off x="1989945" y="4492039"/>
              <a:ext cx="442246" cy="442246"/>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5" name="Oval 4">
              <a:extLst>
                <a:ext uri="{FF2B5EF4-FFF2-40B4-BE49-F238E27FC236}">
                  <a16:creationId xmlns:a16="http://schemas.microsoft.com/office/drawing/2014/main" id="{33E527DF-32F3-C14E-A248-7E6E5595FBE9}"/>
                </a:ext>
              </a:extLst>
            </p:cNvPr>
            <p:cNvSpPr/>
            <p:nvPr userDrawn="1"/>
          </p:nvSpPr>
          <p:spPr>
            <a:xfrm>
              <a:off x="2365573" y="3694688"/>
              <a:ext cx="311433" cy="31143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7" name="Oval 6">
              <a:extLst>
                <a:ext uri="{FF2B5EF4-FFF2-40B4-BE49-F238E27FC236}">
                  <a16:creationId xmlns:a16="http://schemas.microsoft.com/office/drawing/2014/main" id="{117AD7B2-64DB-0343-AA9C-99F7FB320B58}"/>
                </a:ext>
              </a:extLst>
            </p:cNvPr>
            <p:cNvSpPr/>
            <p:nvPr userDrawn="1"/>
          </p:nvSpPr>
          <p:spPr>
            <a:xfrm>
              <a:off x="2861303" y="3091721"/>
              <a:ext cx="281066" cy="281066"/>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8" name="Oval 7">
              <a:extLst>
                <a:ext uri="{FF2B5EF4-FFF2-40B4-BE49-F238E27FC236}">
                  <a16:creationId xmlns:a16="http://schemas.microsoft.com/office/drawing/2014/main" id="{2C953A9B-D42F-BD43-BED8-8B9636B78686}"/>
                </a:ext>
              </a:extLst>
            </p:cNvPr>
            <p:cNvSpPr/>
            <p:nvPr userDrawn="1"/>
          </p:nvSpPr>
          <p:spPr>
            <a:xfrm>
              <a:off x="3459660" y="2657687"/>
              <a:ext cx="209183" cy="20918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9" name="Oval 8">
              <a:extLst>
                <a:ext uri="{FF2B5EF4-FFF2-40B4-BE49-F238E27FC236}">
                  <a16:creationId xmlns:a16="http://schemas.microsoft.com/office/drawing/2014/main" id="{419E9B27-2204-3F4E-9D95-DA8923A0F56B}"/>
                </a:ext>
              </a:extLst>
            </p:cNvPr>
            <p:cNvSpPr/>
            <p:nvPr userDrawn="1"/>
          </p:nvSpPr>
          <p:spPr>
            <a:xfrm>
              <a:off x="4021112" y="2411056"/>
              <a:ext cx="153878" cy="153878"/>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1" name="Oval 10">
              <a:extLst>
                <a:ext uri="{FF2B5EF4-FFF2-40B4-BE49-F238E27FC236}">
                  <a16:creationId xmlns:a16="http://schemas.microsoft.com/office/drawing/2014/main" id="{9B7B6F32-9F23-CC49-859B-EE8AC6639677}"/>
                </a:ext>
              </a:extLst>
            </p:cNvPr>
            <p:cNvSpPr/>
            <p:nvPr userDrawn="1"/>
          </p:nvSpPr>
          <p:spPr>
            <a:xfrm>
              <a:off x="1382468" y="4068193"/>
              <a:ext cx="311433" cy="31143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3" name="Oval 12">
              <a:extLst>
                <a:ext uri="{FF2B5EF4-FFF2-40B4-BE49-F238E27FC236}">
                  <a16:creationId xmlns:a16="http://schemas.microsoft.com/office/drawing/2014/main" id="{C4D92B11-5C2A-AE4C-B015-D28D911E9F5E}"/>
                </a:ext>
              </a:extLst>
            </p:cNvPr>
            <p:cNvSpPr/>
            <p:nvPr userDrawn="1"/>
          </p:nvSpPr>
          <p:spPr>
            <a:xfrm>
              <a:off x="768246" y="3967919"/>
              <a:ext cx="229327" cy="229327"/>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4" name="Oval 13">
              <a:extLst>
                <a:ext uri="{FF2B5EF4-FFF2-40B4-BE49-F238E27FC236}">
                  <a16:creationId xmlns:a16="http://schemas.microsoft.com/office/drawing/2014/main" id="{3D8C83B0-BC08-C744-A261-96E422DD0283}"/>
                </a:ext>
              </a:extLst>
            </p:cNvPr>
            <p:cNvSpPr/>
            <p:nvPr userDrawn="1"/>
          </p:nvSpPr>
          <p:spPr>
            <a:xfrm>
              <a:off x="216109" y="4037914"/>
              <a:ext cx="185995" cy="185995"/>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grpSp>
      <p:pic>
        <p:nvPicPr>
          <p:cNvPr id="17" name="Picture 16">
            <a:extLst>
              <a:ext uri="{FF2B5EF4-FFF2-40B4-BE49-F238E27FC236}">
                <a16:creationId xmlns:a16="http://schemas.microsoft.com/office/drawing/2014/main" id="{0B071E1F-3741-9B43-81DE-0EBE5DBC1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03940" y="4574500"/>
            <a:ext cx="1401657" cy="412758"/>
          </a:xfrm>
          <a:prstGeom prst="rect">
            <a:avLst/>
          </a:prstGeom>
        </p:spPr>
      </p:pic>
    </p:spTree>
    <p:extLst>
      <p:ext uri="{BB962C8B-B14F-4D97-AF65-F5344CB8AC3E}">
        <p14:creationId xmlns:p14="http://schemas.microsoft.com/office/powerpoint/2010/main" val="1186205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 Blue">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6C442EF-EFB2-DC4C-95CE-188DC007EA52}"/>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5033319" cy="5143500"/>
          </a:xfrm>
          <a:prstGeom prst="rect">
            <a:avLst/>
          </a:prstGeom>
        </p:spPr>
      </p:pic>
      <p:pic>
        <p:nvPicPr>
          <p:cNvPr id="16" name="Picture 15">
            <a:extLst>
              <a:ext uri="{FF2B5EF4-FFF2-40B4-BE49-F238E27FC236}">
                <a16:creationId xmlns:a16="http://schemas.microsoft.com/office/drawing/2014/main" id="{A9D6A921-3701-724F-9A53-B82C339B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0" y="0"/>
            <a:ext cx="4762500" cy="5143500"/>
          </a:xfrm>
          <a:prstGeom prst="rect">
            <a:avLst/>
          </a:prstGeom>
        </p:spPr>
      </p:pic>
      <p:sp>
        <p:nvSpPr>
          <p:cNvPr id="10" name="Text Placeholder 9">
            <a:extLst>
              <a:ext uri="{FF2B5EF4-FFF2-40B4-BE49-F238E27FC236}">
                <a16:creationId xmlns:a16="http://schemas.microsoft.com/office/drawing/2014/main" id="{E427CD64-908F-EA4B-A589-D8013E8A0AF4}"/>
              </a:ext>
            </a:extLst>
          </p:cNvPr>
          <p:cNvSpPr>
            <a:spLocks noGrp="1"/>
          </p:cNvSpPr>
          <p:nvPr>
            <p:ph type="body" sz="quarter" idx="10" hasCustomPrompt="1"/>
          </p:nvPr>
        </p:nvSpPr>
        <p:spPr>
          <a:xfrm>
            <a:off x="4903940" y="1898989"/>
            <a:ext cx="3775855" cy="1345521"/>
          </a:xfrm>
          <a:prstGeom prst="rect">
            <a:avLst/>
          </a:prstGeom>
        </p:spPr>
        <p:txBody>
          <a:bodyPr lIns="0" tIns="0" rIns="0" bIns="0" anchor="ctr"/>
          <a:lstStyle>
            <a:lvl1pPr>
              <a:defRPr sz="3200" b="1">
                <a:solidFill>
                  <a:schemeClr val="accent3"/>
                </a:solidFill>
                <a:latin typeface="Calibri" panose="020F0502020204030204" pitchFamily="34" charset="0"/>
                <a:cs typeface="Calibri" panose="020F0502020204030204" pitchFamily="34" charset="0"/>
              </a:defRPr>
            </a:lvl1pPr>
            <a:lvl2pPr marL="0" indent="0">
              <a:buNone/>
              <a:defRPr sz="1800" i="1">
                <a:solidFill>
                  <a:schemeClr val="accent1"/>
                </a:solidFill>
                <a:latin typeface="Calibri" panose="020F0502020204030204" pitchFamily="34" charset="0"/>
                <a:cs typeface="Calibri" panose="020F0502020204030204" pitchFamily="34" charset="0"/>
              </a:defRPr>
            </a:lvl2pPr>
          </a:lstStyle>
          <a:p>
            <a:pPr lvl="0"/>
            <a:r>
              <a:rPr lang="en-US" dirty="0"/>
              <a:t>DIVIDER TITLE</a:t>
            </a:r>
          </a:p>
          <a:p>
            <a:pPr lvl="1"/>
            <a:r>
              <a:rPr lang="en-US" dirty="0"/>
              <a:t>Subtitle</a:t>
            </a:r>
          </a:p>
        </p:txBody>
      </p:sp>
      <p:sp>
        <p:nvSpPr>
          <p:cNvPr id="6" name="Rectangle 6">
            <a:extLst>
              <a:ext uri="{FF2B5EF4-FFF2-40B4-BE49-F238E27FC236}">
                <a16:creationId xmlns:a16="http://schemas.microsoft.com/office/drawing/2014/main" id="{7BC4BD70-CA05-AE4B-AB57-BC91375A25B5}"/>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grpSp>
        <p:nvGrpSpPr>
          <p:cNvPr id="3" name="Group 2">
            <a:extLst>
              <a:ext uri="{FF2B5EF4-FFF2-40B4-BE49-F238E27FC236}">
                <a16:creationId xmlns:a16="http://schemas.microsoft.com/office/drawing/2014/main" id="{C76352BE-0909-A448-A904-E59BB4E46908}"/>
              </a:ext>
            </a:extLst>
          </p:cNvPr>
          <p:cNvGrpSpPr/>
          <p:nvPr userDrawn="1"/>
        </p:nvGrpSpPr>
        <p:grpSpPr>
          <a:xfrm>
            <a:off x="216109" y="2411056"/>
            <a:ext cx="3958881" cy="2523229"/>
            <a:chOff x="216109" y="2411056"/>
            <a:chExt cx="3958881" cy="2523229"/>
          </a:xfrm>
        </p:grpSpPr>
        <p:sp>
          <p:nvSpPr>
            <p:cNvPr id="2" name="Oval 1">
              <a:extLst>
                <a:ext uri="{FF2B5EF4-FFF2-40B4-BE49-F238E27FC236}">
                  <a16:creationId xmlns:a16="http://schemas.microsoft.com/office/drawing/2014/main" id="{FA8A6298-A343-8D47-A6CD-A4A9666B4C2A}"/>
                </a:ext>
              </a:extLst>
            </p:cNvPr>
            <p:cNvSpPr/>
            <p:nvPr userDrawn="1"/>
          </p:nvSpPr>
          <p:spPr>
            <a:xfrm>
              <a:off x="1989945" y="4492039"/>
              <a:ext cx="442246" cy="442246"/>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5" name="Oval 4">
              <a:extLst>
                <a:ext uri="{FF2B5EF4-FFF2-40B4-BE49-F238E27FC236}">
                  <a16:creationId xmlns:a16="http://schemas.microsoft.com/office/drawing/2014/main" id="{33E527DF-32F3-C14E-A248-7E6E5595FBE9}"/>
                </a:ext>
              </a:extLst>
            </p:cNvPr>
            <p:cNvSpPr/>
            <p:nvPr userDrawn="1"/>
          </p:nvSpPr>
          <p:spPr>
            <a:xfrm>
              <a:off x="2365573" y="3694688"/>
              <a:ext cx="311433" cy="31143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7" name="Oval 6">
              <a:extLst>
                <a:ext uri="{FF2B5EF4-FFF2-40B4-BE49-F238E27FC236}">
                  <a16:creationId xmlns:a16="http://schemas.microsoft.com/office/drawing/2014/main" id="{117AD7B2-64DB-0343-AA9C-99F7FB320B58}"/>
                </a:ext>
              </a:extLst>
            </p:cNvPr>
            <p:cNvSpPr/>
            <p:nvPr userDrawn="1"/>
          </p:nvSpPr>
          <p:spPr>
            <a:xfrm>
              <a:off x="2861303" y="3091721"/>
              <a:ext cx="281066" cy="281066"/>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8" name="Oval 7">
              <a:extLst>
                <a:ext uri="{FF2B5EF4-FFF2-40B4-BE49-F238E27FC236}">
                  <a16:creationId xmlns:a16="http://schemas.microsoft.com/office/drawing/2014/main" id="{2C953A9B-D42F-BD43-BED8-8B9636B78686}"/>
                </a:ext>
              </a:extLst>
            </p:cNvPr>
            <p:cNvSpPr/>
            <p:nvPr userDrawn="1"/>
          </p:nvSpPr>
          <p:spPr>
            <a:xfrm>
              <a:off x="3459660" y="2657687"/>
              <a:ext cx="209183" cy="20918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9" name="Oval 8">
              <a:extLst>
                <a:ext uri="{FF2B5EF4-FFF2-40B4-BE49-F238E27FC236}">
                  <a16:creationId xmlns:a16="http://schemas.microsoft.com/office/drawing/2014/main" id="{419E9B27-2204-3F4E-9D95-DA8923A0F56B}"/>
                </a:ext>
              </a:extLst>
            </p:cNvPr>
            <p:cNvSpPr/>
            <p:nvPr userDrawn="1"/>
          </p:nvSpPr>
          <p:spPr>
            <a:xfrm>
              <a:off x="4021112" y="2411056"/>
              <a:ext cx="153878" cy="153878"/>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1" name="Oval 10">
              <a:extLst>
                <a:ext uri="{FF2B5EF4-FFF2-40B4-BE49-F238E27FC236}">
                  <a16:creationId xmlns:a16="http://schemas.microsoft.com/office/drawing/2014/main" id="{9B7B6F32-9F23-CC49-859B-EE8AC6639677}"/>
                </a:ext>
              </a:extLst>
            </p:cNvPr>
            <p:cNvSpPr/>
            <p:nvPr userDrawn="1"/>
          </p:nvSpPr>
          <p:spPr>
            <a:xfrm>
              <a:off x="1382468" y="4068193"/>
              <a:ext cx="311433" cy="31143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3" name="Oval 12">
              <a:extLst>
                <a:ext uri="{FF2B5EF4-FFF2-40B4-BE49-F238E27FC236}">
                  <a16:creationId xmlns:a16="http://schemas.microsoft.com/office/drawing/2014/main" id="{C4D92B11-5C2A-AE4C-B015-D28D911E9F5E}"/>
                </a:ext>
              </a:extLst>
            </p:cNvPr>
            <p:cNvSpPr/>
            <p:nvPr userDrawn="1"/>
          </p:nvSpPr>
          <p:spPr>
            <a:xfrm>
              <a:off x="768246" y="3967919"/>
              <a:ext cx="229327" cy="229327"/>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4" name="Oval 13">
              <a:extLst>
                <a:ext uri="{FF2B5EF4-FFF2-40B4-BE49-F238E27FC236}">
                  <a16:creationId xmlns:a16="http://schemas.microsoft.com/office/drawing/2014/main" id="{3D8C83B0-BC08-C744-A261-96E422DD0283}"/>
                </a:ext>
              </a:extLst>
            </p:cNvPr>
            <p:cNvSpPr/>
            <p:nvPr userDrawn="1"/>
          </p:nvSpPr>
          <p:spPr>
            <a:xfrm>
              <a:off x="216109" y="4037914"/>
              <a:ext cx="185995" cy="185995"/>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grpSp>
      <p:pic>
        <p:nvPicPr>
          <p:cNvPr id="17" name="Picture 16">
            <a:extLst>
              <a:ext uri="{FF2B5EF4-FFF2-40B4-BE49-F238E27FC236}">
                <a16:creationId xmlns:a16="http://schemas.microsoft.com/office/drawing/2014/main" id="{0B071E1F-3741-9B43-81DE-0EBE5DBC1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03940" y="4574500"/>
            <a:ext cx="1401657" cy="412758"/>
          </a:xfrm>
          <a:prstGeom prst="rect">
            <a:avLst/>
          </a:prstGeom>
        </p:spPr>
      </p:pic>
    </p:spTree>
    <p:extLst>
      <p:ext uri="{BB962C8B-B14F-4D97-AF65-F5344CB8AC3E}">
        <p14:creationId xmlns:p14="http://schemas.microsoft.com/office/powerpoint/2010/main" val="248880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2 Green">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87BD75B-B633-0548-99DA-5EB18F7BB158}"/>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
            <a:ext cx="5033319" cy="5143500"/>
          </a:xfrm>
          <a:prstGeom prst="rect">
            <a:avLst/>
          </a:prstGeom>
        </p:spPr>
      </p:pic>
      <p:pic>
        <p:nvPicPr>
          <p:cNvPr id="16" name="Picture 15">
            <a:extLst>
              <a:ext uri="{FF2B5EF4-FFF2-40B4-BE49-F238E27FC236}">
                <a16:creationId xmlns:a16="http://schemas.microsoft.com/office/drawing/2014/main" id="{A9D6A921-3701-724F-9A53-B82C339B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0" y="0"/>
            <a:ext cx="4762500" cy="5143500"/>
          </a:xfrm>
          <a:prstGeom prst="rect">
            <a:avLst/>
          </a:prstGeom>
        </p:spPr>
      </p:pic>
      <p:sp>
        <p:nvSpPr>
          <p:cNvPr id="10" name="Text Placeholder 9">
            <a:extLst>
              <a:ext uri="{FF2B5EF4-FFF2-40B4-BE49-F238E27FC236}">
                <a16:creationId xmlns:a16="http://schemas.microsoft.com/office/drawing/2014/main" id="{E427CD64-908F-EA4B-A589-D8013E8A0AF4}"/>
              </a:ext>
            </a:extLst>
          </p:cNvPr>
          <p:cNvSpPr>
            <a:spLocks noGrp="1"/>
          </p:cNvSpPr>
          <p:nvPr>
            <p:ph type="body" sz="quarter" idx="10" hasCustomPrompt="1"/>
          </p:nvPr>
        </p:nvSpPr>
        <p:spPr>
          <a:xfrm>
            <a:off x="4903940" y="1898989"/>
            <a:ext cx="3775855" cy="1345521"/>
          </a:xfrm>
          <a:prstGeom prst="rect">
            <a:avLst/>
          </a:prstGeom>
        </p:spPr>
        <p:txBody>
          <a:bodyPr lIns="0" tIns="0" rIns="0" bIns="0" anchor="ctr"/>
          <a:lstStyle>
            <a:lvl1pPr>
              <a:defRPr sz="3200" b="1">
                <a:solidFill>
                  <a:schemeClr val="accent1"/>
                </a:solidFill>
                <a:latin typeface="Calibri" panose="020F0502020204030204" pitchFamily="34" charset="0"/>
                <a:cs typeface="Calibri" panose="020F0502020204030204" pitchFamily="34" charset="0"/>
              </a:defRPr>
            </a:lvl1pPr>
            <a:lvl2pPr marL="0" indent="0">
              <a:buNone/>
              <a:defRPr sz="1800" i="1">
                <a:solidFill>
                  <a:schemeClr val="tx2"/>
                </a:solidFill>
                <a:latin typeface="Calibri" panose="020F0502020204030204" pitchFamily="34" charset="0"/>
                <a:cs typeface="Calibri" panose="020F0502020204030204" pitchFamily="34" charset="0"/>
              </a:defRPr>
            </a:lvl2pPr>
          </a:lstStyle>
          <a:p>
            <a:pPr lvl="0"/>
            <a:r>
              <a:rPr lang="en-US" dirty="0"/>
              <a:t>DIVIDER TITLE</a:t>
            </a:r>
          </a:p>
          <a:p>
            <a:pPr lvl="1"/>
            <a:r>
              <a:rPr lang="en-US" dirty="0"/>
              <a:t>Subtitle</a:t>
            </a:r>
          </a:p>
        </p:txBody>
      </p:sp>
      <p:sp>
        <p:nvSpPr>
          <p:cNvPr id="6" name="Rectangle 6">
            <a:extLst>
              <a:ext uri="{FF2B5EF4-FFF2-40B4-BE49-F238E27FC236}">
                <a16:creationId xmlns:a16="http://schemas.microsoft.com/office/drawing/2014/main" id="{7BC4BD70-CA05-AE4B-AB57-BC91375A25B5}"/>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grpSp>
        <p:nvGrpSpPr>
          <p:cNvPr id="3" name="Group 2">
            <a:extLst>
              <a:ext uri="{FF2B5EF4-FFF2-40B4-BE49-F238E27FC236}">
                <a16:creationId xmlns:a16="http://schemas.microsoft.com/office/drawing/2014/main" id="{C76352BE-0909-A448-A904-E59BB4E46908}"/>
              </a:ext>
            </a:extLst>
          </p:cNvPr>
          <p:cNvGrpSpPr/>
          <p:nvPr userDrawn="1"/>
        </p:nvGrpSpPr>
        <p:grpSpPr>
          <a:xfrm>
            <a:off x="216109" y="2411056"/>
            <a:ext cx="3958881" cy="2523229"/>
            <a:chOff x="216109" y="2411056"/>
            <a:chExt cx="3958881" cy="2523229"/>
          </a:xfrm>
          <a:solidFill>
            <a:schemeClr val="accent1"/>
          </a:solidFill>
        </p:grpSpPr>
        <p:sp>
          <p:nvSpPr>
            <p:cNvPr id="2" name="Oval 1">
              <a:extLst>
                <a:ext uri="{FF2B5EF4-FFF2-40B4-BE49-F238E27FC236}">
                  <a16:creationId xmlns:a16="http://schemas.microsoft.com/office/drawing/2014/main" id="{FA8A6298-A343-8D47-A6CD-A4A9666B4C2A}"/>
                </a:ext>
              </a:extLst>
            </p:cNvPr>
            <p:cNvSpPr/>
            <p:nvPr userDrawn="1"/>
          </p:nvSpPr>
          <p:spPr>
            <a:xfrm>
              <a:off x="1989945" y="4492039"/>
              <a:ext cx="442246" cy="442246"/>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5" name="Oval 4">
              <a:extLst>
                <a:ext uri="{FF2B5EF4-FFF2-40B4-BE49-F238E27FC236}">
                  <a16:creationId xmlns:a16="http://schemas.microsoft.com/office/drawing/2014/main" id="{33E527DF-32F3-C14E-A248-7E6E5595FBE9}"/>
                </a:ext>
              </a:extLst>
            </p:cNvPr>
            <p:cNvSpPr/>
            <p:nvPr userDrawn="1"/>
          </p:nvSpPr>
          <p:spPr>
            <a:xfrm>
              <a:off x="2365573" y="3694688"/>
              <a:ext cx="311433" cy="31143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7" name="Oval 6">
              <a:extLst>
                <a:ext uri="{FF2B5EF4-FFF2-40B4-BE49-F238E27FC236}">
                  <a16:creationId xmlns:a16="http://schemas.microsoft.com/office/drawing/2014/main" id="{117AD7B2-64DB-0343-AA9C-99F7FB320B58}"/>
                </a:ext>
              </a:extLst>
            </p:cNvPr>
            <p:cNvSpPr/>
            <p:nvPr userDrawn="1"/>
          </p:nvSpPr>
          <p:spPr>
            <a:xfrm>
              <a:off x="2861303" y="3091721"/>
              <a:ext cx="281066" cy="281066"/>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8" name="Oval 7">
              <a:extLst>
                <a:ext uri="{FF2B5EF4-FFF2-40B4-BE49-F238E27FC236}">
                  <a16:creationId xmlns:a16="http://schemas.microsoft.com/office/drawing/2014/main" id="{2C953A9B-D42F-BD43-BED8-8B9636B78686}"/>
                </a:ext>
              </a:extLst>
            </p:cNvPr>
            <p:cNvSpPr/>
            <p:nvPr userDrawn="1"/>
          </p:nvSpPr>
          <p:spPr>
            <a:xfrm>
              <a:off x="3459660" y="2657687"/>
              <a:ext cx="209183" cy="20918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9" name="Oval 8">
              <a:extLst>
                <a:ext uri="{FF2B5EF4-FFF2-40B4-BE49-F238E27FC236}">
                  <a16:creationId xmlns:a16="http://schemas.microsoft.com/office/drawing/2014/main" id="{419E9B27-2204-3F4E-9D95-DA8923A0F56B}"/>
                </a:ext>
              </a:extLst>
            </p:cNvPr>
            <p:cNvSpPr/>
            <p:nvPr userDrawn="1"/>
          </p:nvSpPr>
          <p:spPr>
            <a:xfrm>
              <a:off x="4021112" y="2411056"/>
              <a:ext cx="153878" cy="153878"/>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1" name="Oval 10">
              <a:extLst>
                <a:ext uri="{FF2B5EF4-FFF2-40B4-BE49-F238E27FC236}">
                  <a16:creationId xmlns:a16="http://schemas.microsoft.com/office/drawing/2014/main" id="{9B7B6F32-9F23-CC49-859B-EE8AC6639677}"/>
                </a:ext>
              </a:extLst>
            </p:cNvPr>
            <p:cNvSpPr/>
            <p:nvPr userDrawn="1"/>
          </p:nvSpPr>
          <p:spPr>
            <a:xfrm>
              <a:off x="1382468" y="4068193"/>
              <a:ext cx="311433" cy="31143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3" name="Oval 12">
              <a:extLst>
                <a:ext uri="{FF2B5EF4-FFF2-40B4-BE49-F238E27FC236}">
                  <a16:creationId xmlns:a16="http://schemas.microsoft.com/office/drawing/2014/main" id="{C4D92B11-5C2A-AE4C-B015-D28D911E9F5E}"/>
                </a:ext>
              </a:extLst>
            </p:cNvPr>
            <p:cNvSpPr/>
            <p:nvPr userDrawn="1"/>
          </p:nvSpPr>
          <p:spPr>
            <a:xfrm>
              <a:off x="768246" y="3967919"/>
              <a:ext cx="229327" cy="229327"/>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4" name="Oval 13">
              <a:extLst>
                <a:ext uri="{FF2B5EF4-FFF2-40B4-BE49-F238E27FC236}">
                  <a16:creationId xmlns:a16="http://schemas.microsoft.com/office/drawing/2014/main" id="{3D8C83B0-BC08-C744-A261-96E422DD0283}"/>
                </a:ext>
              </a:extLst>
            </p:cNvPr>
            <p:cNvSpPr/>
            <p:nvPr userDrawn="1"/>
          </p:nvSpPr>
          <p:spPr>
            <a:xfrm>
              <a:off x="216109" y="4037914"/>
              <a:ext cx="185995" cy="185995"/>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grpSp>
      <p:pic>
        <p:nvPicPr>
          <p:cNvPr id="17" name="Picture 16">
            <a:extLst>
              <a:ext uri="{FF2B5EF4-FFF2-40B4-BE49-F238E27FC236}">
                <a16:creationId xmlns:a16="http://schemas.microsoft.com/office/drawing/2014/main" id="{0B071E1F-3741-9B43-81DE-0EBE5DBC1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03940" y="4574500"/>
            <a:ext cx="1401657" cy="412758"/>
          </a:xfrm>
          <a:prstGeom prst="rect">
            <a:avLst/>
          </a:prstGeom>
        </p:spPr>
      </p:pic>
    </p:spTree>
    <p:extLst>
      <p:ext uri="{BB962C8B-B14F-4D97-AF65-F5344CB8AC3E}">
        <p14:creationId xmlns:p14="http://schemas.microsoft.com/office/powerpoint/2010/main" val="1833574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Blue">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B868011-72A2-4E4F-B6CD-501AD809AC9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
            <a:ext cx="5033319" cy="5143500"/>
          </a:xfrm>
          <a:prstGeom prst="rect">
            <a:avLst/>
          </a:prstGeom>
        </p:spPr>
      </p:pic>
      <p:pic>
        <p:nvPicPr>
          <p:cNvPr id="16" name="Picture 15">
            <a:extLst>
              <a:ext uri="{FF2B5EF4-FFF2-40B4-BE49-F238E27FC236}">
                <a16:creationId xmlns:a16="http://schemas.microsoft.com/office/drawing/2014/main" id="{A9D6A921-3701-724F-9A53-B82C339B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0" y="0"/>
            <a:ext cx="4762500" cy="5143500"/>
          </a:xfrm>
          <a:prstGeom prst="rect">
            <a:avLst/>
          </a:prstGeom>
        </p:spPr>
      </p:pic>
      <p:sp>
        <p:nvSpPr>
          <p:cNvPr id="10" name="Text Placeholder 9">
            <a:extLst>
              <a:ext uri="{FF2B5EF4-FFF2-40B4-BE49-F238E27FC236}">
                <a16:creationId xmlns:a16="http://schemas.microsoft.com/office/drawing/2014/main" id="{E427CD64-908F-EA4B-A589-D8013E8A0AF4}"/>
              </a:ext>
            </a:extLst>
          </p:cNvPr>
          <p:cNvSpPr>
            <a:spLocks noGrp="1"/>
          </p:cNvSpPr>
          <p:nvPr>
            <p:ph type="body" sz="quarter" idx="10" hasCustomPrompt="1"/>
          </p:nvPr>
        </p:nvSpPr>
        <p:spPr>
          <a:xfrm>
            <a:off x="4903940" y="1898989"/>
            <a:ext cx="3775855" cy="1345521"/>
          </a:xfrm>
          <a:prstGeom prst="rect">
            <a:avLst/>
          </a:prstGeom>
        </p:spPr>
        <p:txBody>
          <a:bodyPr lIns="0" tIns="0" rIns="0" bIns="0" anchor="ctr"/>
          <a:lstStyle>
            <a:lvl1pPr>
              <a:defRPr sz="3200" b="1">
                <a:solidFill>
                  <a:schemeClr val="accent3"/>
                </a:solidFill>
                <a:latin typeface="Calibri" panose="020F0502020204030204" pitchFamily="34" charset="0"/>
                <a:cs typeface="Calibri" panose="020F0502020204030204" pitchFamily="34" charset="0"/>
              </a:defRPr>
            </a:lvl1pPr>
            <a:lvl2pPr marL="0" indent="0">
              <a:buNone/>
              <a:defRPr sz="1800" i="1">
                <a:solidFill>
                  <a:schemeClr val="accent1"/>
                </a:solidFill>
                <a:latin typeface="Calibri" panose="020F0502020204030204" pitchFamily="34" charset="0"/>
                <a:cs typeface="Calibri" panose="020F0502020204030204" pitchFamily="34" charset="0"/>
              </a:defRPr>
            </a:lvl2pPr>
          </a:lstStyle>
          <a:p>
            <a:pPr lvl="0"/>
            <a:r>
              <a:rPr lang="en-US" dirty="0"/>
              <a:t>DIVIDER TITLE</a:t>
            </a:r>
          </a:p>
          <a:p>
            <a:pPr lvl="1"/>
            <a:r>
              <a:rPr lang="en-US" dirty="0"/>
              <a:t>Subtitle</a:t>
            </a:r>
          </a:p>
        </p:txBody>
      </p:sp>
      <p:sp>
        <p:nvSpPr>
          <p:cNvPr id="6" name="Rectangle 6">
            <a:extLst>
              <a:ext uri="{FF2B5EF4-FFF2-40B4-BE49-F238E27FC236}">
                <a16:creationId xmlns:a16="http://schemas.microsoft.com/office/drawing/2014/main" id="{7BC4BD70-CA05-AE4B-AB57-BC91375A25B5}"/>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grpSp>
        <p:nvGrpSpPr>
          <p:cNvPr id="3" name="Group 2">
            <a:extLst>
              <a:ext uri="{FF2B5EF4-FFF2-40B4-BE49-F238E27FC236}">
                <a16:creationId xmlns:a16="http://schemas.microsoft.com/office/drawing/2014/main" id="{C76352BE-0909-A448-A904-E59BB4E46908}"/>
              </a:ext>
            </a:extLst>
          </p:cNvPr>
          <p:cNvGrpSpPr/>
          <p:nvPr userDrawn="1"/>
        </p:nvGrpSpPr>
        <p:grpSpPr>
          <a:xfrm>
            <a:off x="216109" y="2411056"/>
            <a:ext cx="3958881" cy="2523229"/>
            <a:chOff x="216109" y="2411056"/>
            <a:chExt cx="3958881" cy="2523229"/>
          </a:xfrm>
        </p:grpSpPr>
        <p:sp>
          <p:nvSpPr>
            <p:cNvPr id="2" name="Oval 1">
              <a:extLst>
                <a:ext uri="{FF2B5EF4-FFF2-40B4-BE49-F238E27FC236}">
                  <a16:creationId xmlns:a16="http://schemas.microsoft.com/office/drawing/2014/main" id="{FA8A6298-A343-8D47-A6CD-A4A9666B4C2A}"/>
                </a:ext>
              </a:extLst>
            </p:cNvPr>
            <p:cNvSpPr/>
            <p:nvPr userDrawn="1"/>
          </p:nvSpPr>
          <p:spPr>
            <a:xfrm>
              <a:off x="1989945" y="4492039"/>
              <a:ext cx="442246" cy="442246"/>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5" name="Oval 4">
              <a:extLst>
                <a:ext uri="{FF2B5EF4-FFF2-40B4-BE49-F238E27FC236}">
                  <a16:creationId xmlns:a16="http://schemas.microsoft.com/office/drawing/2014/main" id="{33E527DF-32F3-C14E-A248-7E6E5595FBE9}"/>
                </a:ext>
              </a:extLst>
            </p:cNvPr>
            <p:cNvSpPr/>
            <p:nvPr userDrawn="1"/>
          </p:nvSpPr>
          <p:spPr>
            <a:xfrm>
              <a:off x="2365573" y="3694688"/>
              <a:ext cx="311433" cy="31143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7" name="Oval 6">
              <a:extLst>
                <a:ext uri="{FF2B5EF4-FFF2-40B4-BE49-F238E27FC236}">
                  <a16:creationId xmlns:a16="http://schemas.microsoft.com/office/drawing/2014/main" id="{117AD7B2-64DB-0343-AA9C-99F7FB320B58}"/>
                </a:ext>
              </a:extLst>
            </p:cNvPr>
            <p:cNvSpPr/>
            <p:nvPr userDrawn="1"/>
          </p:nvSpPr>
          <p:spPr>
            <a:xfrm>
              <a:off x="2861303" y="3091721"/>
              <a:ext cx="281066" cy="281066"/>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8" name="Oval 7">
              <a:extLst>
                <a:ext uri="{FF2B5EF4-FFF2-40B4-BE49-F238E27FC236}">
                  <a16:creationId xmlns:a16="http://schemas.microsoft.com/office/drawing/2014/main" id="{2C953A9B-D42F-BD43-BED8-8B9636B78686}"/>
                </a:ext>
              </a:extLst>
            </p:cNvPr>
            <p:cNvSpPr/>
            <p:nvPr userDrawn="1"/>
          </p:nvSpPr>
          <p:spPr>
            <a:xfrm>
              <a:off x="3459660" y="2657687"/>
              <a:ext cx="209183" cy="20918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9" name="Oval 8">
              <a:extLst>
                <a:ext uri="{FF2B5EF4-FFF2-40B4-BE49-F238E27FC236}">
                  <a16:creationId xmlns:a16="http://schemas.microsoft.com/office/drawing/2014/main" id="{419E9B27-2204-3F4E-9D95-DA8923A0F56B}"/>
                </a:ext>
              </a:extLst>
            </p:cNvPr>
            <p:cNvSpPr/>
            <p:nvPr userDrawn="1"/>
          </p:nvSpPr>
          <p:spPr>
            <a:xfrm>
              <a:off x="4021112" y="2411056"/>
              <a:ext cx="153878" cy="153878"/>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1" name="Oval 10">
              <a:extLst>
                <a:ext uri="{FF2B5EF4-FFF2-40B4-BE49-F238E27FC236}">
                  <a16:creationId xmlns:a16="http://schemas.microsoft.com/office/drawing/2014/main" id="{9B7B6F32-9F23-CC49-859B-EE8AC6639677}"/>
                </a:ext>
              </a:extLst>
            </p:cNvPr>
            <p:cNvSpPr/>
            <p:nvPr userDrawn="1"/>
          </p:nvSpPr>
          <p:spPr>
            <a:xfrm>
              <a:off x="1382468" y="4068193"/>
              <a:ext cx="311433" cy="31143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3" name="Oval 12">
              <a:extLst>
                <a:ext uri="{FF2B5EF4-FFF2-40B4-BE49-F238E27FC236}">
                  <a16:creationId xmlns:a16="http://schemas.microsoft.com/office/drawing/2014/main" id="{C4D92B11-5C2A-AE4C-B015-D28D911E9F5E}"/>
                </a:ext>
              </a:extLst>
            </p:cNvPr>
            <p:cNvSpPr/>
            <p:nvPr userDrawn="1"/>
          </p:nvSpPr>
          <p:spPr>
            <a:xfrm>
              <a:off x="768246" y="3967919"/>
              <a:ext cx="229327" cy="229327"/>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4" name="Oval 13">
              <a:extLst>
                <a:ext uri="{FF2B5EF4-FFF2-40B4-BE49-F238E27FC236}">
                  <a16:creationId xmlns:a16="http://schemas.microsoft.com/office/drawing/2014/main" id="{3D8C83B0-BC08-C744-A261-96E422DD0283}"/>
                </a:ext>
              </a:extLst>
            </p:cNvPr>
            <p:cNvSpPr/>
            <p:nvPr userDrawn="1"/>
          </p:nvSpPr>
          <p:spPr>
            <a:xfrm>
              <a:off x="216109" y="4037914"/>
              <a:ext cx="185995" cy="185995"/>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grpSp>
      <p:pic>
        <p:nvPicPr>
          <p:cNvPr id="17" name="Picture 16">
            <a:extLst>
              <a:ext uri="{FF2B5EF4-FFF2-40B4-BE49-F238E27FC236}">
                <a16:creationId xmlns:a16="http://schemas.microsoft.com/office/drawing/2014/main" id="{0B071E1F-3741-9B43-81DE-0EBE5DBC1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03940" y="4574500"/>
            <a:ext cx="1401657" cy="412758"/>
          </a:xfrm>
          <a:prstGeom prst="rect">
            <a:avLst/>
          </a:prstGeom>
        </p:spPr>
      </p:pic>
    </p:spTree>
    <p:extLst>
      <p:ext uri="{BB962C8B-B14F-4D97-AF65-F5344CB8AC3E}">
        <p14:creationId xmlns:p14="http://schemas.microsoft.com/office/powerpoint/2010/main" val="878921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3 Green">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2831801-04B2-8A42-9222-57C4EBC3569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flipH="1">
            <a:off x="0" y="0"/>
            <a:ext cx="5033319" cy="5143500"/>
          </a:xfrm>
          <a:prstGeom prst="rect">
            <a:avLst/>
          </a:prstGeom>
        </p:spPr>
      </p:pic>
      <p:pic>
        <p:nvPicPr>
          <p:cNvPr id="16" name="Picture 15">
            <a:extLst>
              <a:ext uri="{FF2B5EF4-FFF2-40B4-BE49-F238E27FC236}">
                <a16:creationId xmlns:a16="http://schemas.microsoft.com/office/drawing/2014/main" id="{A9D6A921-3701-724F-9A53-B82C339B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0" y="0"/>
            <a:ext cx="4762500" cy="5143500"/>
          </a:xfrm>
          <a:prstGeom prst="rect">
            <a:avLst/>
          </a:prstGeom>
        </p:spPr>
      </p:pic>
      <p:sp>
        <p:nvSpPr>
          <p:cNvPr id="10" name="Text Placeholder 9">
            <a:extLst>
              <a:ext uri="{FF2B5EF4-FFF2-40B4-BE49-F238E27FC236}">
                <a16:creationId xmlns:a16="http://schemas.microsoft.com/office/drawing/2014/main" id="{E427CD64-908F-EA4B-A589-D8013E8A0AF4}"/>
              </a:ext>
            </a:extLst>
          </p:cNvPr>
          <p:cNvSpPr>
            <a:spLocks noGrp="1"/>
          </p:cNvSpPr>
          <p:nvPr>
            <p:ph type="body" sz="quarter" idx="10" hasCustomPrompt="1"/>
          </p:nvPr>
        </p:nvSpPr>
        <p:spPr>
          <a:xfrm>
            <a:off x="4903940" y="1898989"/>
            <a:ext cx="3775855" cy="1345521"/>
          </a:xfrm>
          <a:prstGeom prst="rect">
            <a:avLst/>
          </a:prstGeom>
        </p:spPr>
        <p:txBody>
          <a:bodyPr lIns="0" tIns="0" rIns="0" bIns="0" anchor="ctr"/>
          <a:lstStyle>
            <a:lvl1pPr>
              <a:defRPr sz="3200" b="1">
                <a:solidFill>
                  <a:schemeClr val="accent1"/>
                </a:solidFill>
                <a:latin typeface="Calibri" panose="020F0502020204030204" pitchFamily="34" charset="0"/>
                <a:cs typeface="Calibri" panose="020F0502020204030204" pitchFamily="34" charset="0"/>
              </a:defRPr>
            </a:lvl1pPr>
            <a:lvl2pPr marL="0" indent="0">
              <a:buNone/>
              <a:defRPr sz="1800" i="1">
                <a:solidFill>
                  <a:schemeClr val="tx2"/>
                </a:solidFill>
                <a:latin typeface="Calibri" panose="020F0502020204030204" pitchFamily="34" charset="0"/>
                <a:cs typeface="Calibri" panose="020F0502020204030204" pitchFamily="34" charset="0"/>
              </a:defRPr>
            </a:lvl2pPr>
          </a:lstStyle>
          <a:p>
            <a:pPr lvl="0"/>
            <a:r>
              <a:rPr lang="en-US" dirty="0"/>
              <a:t>DIVIDER TITLE</a:t>
            </a:r>
          </a:p>
          <a:p>
            <a:pPr lvl="1"/>
            <a:r>
              <a:rPr lang="en-US" dirty="0"/>
              <a:t>Subtitle</a:t>
            </a:r>
          </a:p>
        </p:txBody>
      </p:sp>
      <p:sp>
        <p:nvSpPr>
          <p:cNvPr id="6" name="Rectangle 6">
            <a:extLst>
              <a:ext uri="{FF2B5EF4-FFF2-40B4-BE49-F238E27FC236}">
                <a16:creationId xmlns:a16="http://schemas.microsoft.com/office/drawing/2014/main" id="{7BC4BD70-CA05-AE4B-AB57-BC91375A25B5}"/>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grpSp>
        <p:nvGrpSpPr>
          <p:cNvPr id="3" name="Group 2">
            <a:extLst>
              <a:ext uri="{FF2B5EF4-FFF2-40B4-BE49-F238E27FC236}">
                <a16:creationId xmlns:a16="http://schemas.microsoft.com/office/drawing/2014/main" id="{C76352BE-0909-A448-A904-E59BB4E46908}"/>
              </a:ext>
            </a:extLst>
          </p:cNvPr>
          <p:cNvGrpSpPr/>
          <p:nvPr userDrawn="1"/>
        </p:nvGrpSpPr>
        <p:grpSpPr>
          <a:xfrm>
            <a:off x="216109" y="2411056"/>
            <a:ext cx="3958881" cy="2523229"/>
            <a:chOff x="216109" y="2411056"/>
            <a:chExt cx="3958881" cy="2523229"/>
          </a:xfrm>
          <a:solidFill>
            <a:schemeClr val="accent1"/>
          </a:solidFill>
        </p:grpSpPr>
        <p:sp>
          <p:nvSpPr>
            <p:cNvPr id="2" name="Oval 1">
              <a:extLst>
                <a:ext uri="{FF2B5EF4-FFF2-40B4-BE49-F238E27FC236}">
                  <a16:creationId xmlns:a16="http://schemas.microsoft.com/office/drawing/2014/main" id="{FA8A6298-A343-8D47-A6CD-A4A9666B4C2A}"/>
                </a:ext>
              </a:extLst>
            </p:cNvPr>
            <p:cNvSpPr/>
            <p:nvPr userDrawn="1"/>
          </p:nvSpPr>
          <p:spPr>
            <a:xfrm>
              <a:off x="1989945" y="4492039"/>
              <a:ext cx="442246" cy="442246"/>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5" name="Oval 4">
              <a:extLst>
                <a:ext uri="{FF2B5EF4-FFF2-40B4-BE49-F238E27FC236}">
                  <a16:creationId xmlns:a16="http://schemas.microsoft.com/office/drawing/2014/main" id="{33E527DF-32F3-C14E-A248-7E6E5595FBE9}"/>
                </a:ext>
              </a:extLst>
            </p:cNvPr>
            <p:cNvSpPr/>
            <p:nvPr userDrawn="1"/>
          </p:nvSpPr>
          <p:spPr>
            <a:xfrm>
              <a:off x="2365573" y="3694688"/>
              <a:ext cx="311433" cy="31143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7" name="Oval 6">
              <a:extLst>
                <a:ext uri="{FF2B5EF4-FFF2-40B4-BE49-F238E27FC236}">
                  <a16:creationId xmlns:a16="http://schemas.microsoft.com/office/drawing/2014/main" id="{117AD7B2-64DB-0343-AA9C-99F7FB320B58}"/>
                </a:ext>
              </a:extLst>
            </p:cNvPr>
            <p:cNvSpPr/>
            <p:nvPr userDrawn="1"/>
          </p:nvSpPr>
          <p:spPr>
            <a:xfrm>
              <a:off x="2861303" y="3091721"/>
              <a:ext cx="281066" cy="281066"/>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8" name="Oval 7">
              <a:extLst>
                <a:ext uri="{FF2B5EF4-FFF2-40B4-BE49-F238E27FC236}">
                  <a16:creationId xmlns:a16="http://schemas.microsoft.com/office/drawing/2014/main" id="{2C953A9B-D42F-BD43-BED8-8B9636B78686}"/>
                </a:ext>
              </a:extLst>
            </p:cNvPr>
            <p:cNvSpPr/>
            <p:nvPr userDrawn="1"/>
          </p:nvSpPr>
          <p:spPr>
            <a:xfrm>
              <a:off x="3459660" y="2657687"/>
              <a:ext cx="209183" cy="20918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9" name="Oval 8">
              <a:extLst>
                <a:ext uri="{FF2B5EF4-FFF2-40B4-BE49-F238E27FC236}">
                  <a16:creationId xmlns:a16="http://schemas.microsoft.com/office/drawing/2014/main" id="{419E9B27-2204-3F4E-9D95-DA8923A0F56B}"/>
                </a:ext>
              </a:extLst>
            </p:cNvPr>
            <p:cNvSpPr/>
            <p:nvPr userDrawn="1"/>
          </p:nvSpPr>
          <p:spPr>
            <a:xfrm>
              <a:off x="4021112" y="2411056"/>
              <a:ext cx="153878" cy="153878"/>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1" name="Oval 10">
              <a:extLst>
                <a:ext uri="{FF2B5EF4-FFF2-40B4-BE49-F238E27FC236}">
                  <a16:creationId xmlns:a16="http://schemas.microsoft.com/office/drawing/2014/main" id="{9B7B6F32-9F23-CC49-859B-EE8AC6639677}"/>
                </a:ext>
              </a:extLst>
            </p:cNvPr>
            <p:cNvSpPr/>
            <p:nvPr userDrawn="1"/>
          </p:nvSpPr>
          <p:spPr>
            <a:xfrm>
              <a:off x="1382468" y="4068193"/>
              <a:ext cx="311433" cy="311433"/>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3" name="Oval 12">
              <a:extLst>
                <a:ext uri="{FF2B5EF4-FFF2-40B4-BE49-F238E27FC236}">
                  <a16:creationId xmlns:a16="http://schemas.microsoft.com/office/drawing/2014/main" id="{C4D92B11-5C2A-AE4C-B015-D28D911E9F5E}"/>
                </a:ext>
              </a:extLst>
            </p:cNvPr>
            <p:cNvSpPr/>
            <p:nvPr userDrawn="1"/>
          </p:nvSpPr>
          <p:spPr>
            <a:xfrm>
              <a:off x="768246" y="3967919"/>
              <a:ext cx="229327" cy="229327"/>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4" name="Oval 13">
              <a:extLst>
                <a:ext uri="{FF2B5EF4-FFF2-40B4-BE49-F238E27FC236}">
                  <a16:creationId xmlns:a16="http://schemas.microsoft.com/office/drawing/2014/main" id="{3D8C83B0-BC08-C744-A261-96E422DD0283}"/>
                </a:ext>
              </a:extLst>
            </p:cNvPr>
            <p:cNvSpPr/>
            <p:nvPr userDrawn="1"/>
          </p:nvSpPr>
          <p:spPr>
            <a:xfrm>
              <a:off x="216109" y="4037914"/>
              <a:ext cx="185995" cy="185995"/>
            </a:xfrm>
            <a:prstGeom prst="ellipse">
              <a:avLst/>
            </a:prstGeom>
            <a:grp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grpSp>
      <p:pic>
        <p:nvPicPr>
          <p:cNvPr id="17" name="Picture 16">
            <a:extLst>
              <a:ext uri="{FF2B5EF4-FFF2-40B4-BE49-F238E27FC236}">
                <a16:creationId xmlns:a16="http://schemas.microsoft.com/office/drawing/2014/main" id="{0B071E1F-3741-9B43-81DE-0EBE5DBC1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03940" y="4574500"/>
            <a:ext cx="1401657" cy="412758"/>
          </a:xfrm>
          <a:prstGeom prst="rect">
            <a:avLst/>
          </a:prstGeom>
        </p:spPr>
      </p:pic>
    </p:spTree>
    <p:extLst>
      <p:ext uri="{BB962C8B-B14F-4D97-AF65-F5344CB8AC3E}">
        <p14:creationId xmlns:p14="http://schemas.microsoft.com/office/powerpoint/2010/main" val="3612052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 Blue">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2451DF4-3A9C-BB43-8A80-3FC4829021B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flipH="1">
            <a:off x="0" y="0"/>
            <a:ext cx="5033319" cy="5143500"/>
          </a:xfrm>
          <a:prstGeom prst="rect">
            <a:avLst/>
          </a:prstGeom>
        </p:spPr>
      </p:pic>
      <p:pic>
        <p:nvPicPr>
          <p:cNvPr id="16" name="Picture 15">
            <a:extLst>
              <a:ext uri="{FF2B5EF4-FFF2-40B4-BE49-F238E27FC236}">
                <a16:creationId xmlns:a16="http://schemas.microsoft.com/office/drawing/2014/main" id="{A9D6A921-3701-724F-9A53-B82C339B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1500" y="0"/>
            <a:ext cx="4762500" cy="5143500"/>
          </a:xfrm>
          <a:prstGeom prst="rect">
            <a:avLst/>
          </a:prstGeom>
        </p:spPr>
      </p:pic>
      <p:sp>
        <p:nvSpPr>
          <p:cNvPr id="10" name="Text Placeholder 9">
            <a:extLst>
              <a:ext uri="{FF2B5EF4-FFF2-40B4-BE49-F238E27FC236}">
                <a16:creationId xmlns:a16="http://schemas.microsoft.com/office/drawing/2014/main" id="{E427CD64-908F-EA4B-A589-D8013E8A0AF4}"/>
              </a:ext>
            </a:extLst>
          </p:cNvPr>
          <p:cNvSpPr>
            <a:spLocks noGrp="1"/>
          </p:cNvSpPr>
          <p:nvPr>
            <p:ph type="body" sz="quarter" idx="10" hasCustomPrompt="1"/>
          </p:nvPr>
        </p:nvSpPr>
        <p:spPr>
          <a:xfrm>
            <a:off x="4903940" y="1898989"/>
            <a:ext cx="3775855" cy="1345521"/>
          </a:xfrm>
          <a:prstGeom prst="rect">
            <a:avLst/>
          </a:prstGeom>
        </p:spPr>
        <p:txBody>
          <a:bodyPr lIns="0" tIns="0" rIns="0" bIns="0" anchor="ctr"/>
          <a:lstStyle>
            <a:lvl1pPr>
              <a:defRPr sz="3200" b="1">
                <a:solidFill>
                  <a:schemeClr val="accent3"/>
                </a:solidFill>
                <a:latin typeface="Calibri" panose="020F0502020204030204" pitchFamily="34" charset="0"/>
                <a:cs typeface="Calibri" panose="020F0502020204030204" pitchFamily="34" charset="0"/>
              </a:defRPr>
            </a:lvl1pPr>
            <a:lvl2pPr marL="0" indent="0">
              <a:buNone/>
              <a:defRPr sz="1800" i="1">
                <a:solidFill>
                  <a:schemeClr val="accent1"/>
                </a:solidFill>
                <a:latin typeface="Calibri" panose="020F0502020204030204" pitchFamily="34" charset="0"/>
                <a:cs typeface="Calibri" panose="020F0502020204030204" pitchFamily="34" charset="0"/>
              </a:defRPr>
            </a:lvl2pPr>
          </a:lstStyle>
          <a:p>
            <a:pPr lvl="0"/>
            <a:r>
              <a:rPr lang="en-US" dirty="0"/>
              <a:t>DIVIDER TITLE</a:t>
            </a:r>
          </a:p>
          <a:p>
            <a:pPr lvl="1"/>
            <a:r>
              <a:rPr lang="en-US" dirty="0"/>
              <a:t>Subtitle</a:t>
            </a:r>
          </a:p>
        </p:txBody>
      </p:sp>
      <p:sp>
        <p:nvSpPr>
          <p:cNvPr id="6" name="Rectangle 6">
            <a:extLst>
              <a:ext uri="{FF2B5EF4-FFF2-40B4-BE49-F238E27FC236}">
                <a16:creationId xmlns:a16="http://schemas.microsoft.com/office/drawing/2014/main" id="{7BC4BD70-CA05-AE4B-AB57-BC91375A25B5}"/>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grpSp>
        <p:nvGrpSpPr>
          <p:cNvPr id="3" name="Group 2">
            <a:extLst>
              <a:ext uri="{FF2B5EF4-FFF2-40B4-BE49-F238E27FC236}">
                <a16:creationId xmlns:a16="http://schemas.microsoft.com/office/drawing/2014/main" id="{C76352BE-0909-A448-A904-E59BB4E46908}"/>
              </a:ext>
            </a:extLst>
          </p:cNvPr>
          <p:cNvGrpSpPr/>
          <p:nvPr userDrawn="1"/>
        </p:nvGrpSpPr>
        <p:grpSpPr>
          <a:xfrm>
            <a:off x="216109" y="2411056"/>
            <a:ext cx="3958881" cy="2523229"/>
            <a:chOff x="216109" y="2411056"/>
            <a:chExt cx="3958881" cy="2523229"/>
          </a:xfrm>
        </p:grpSpPr>
        <p:sp>
          <p:nvSpPr>
            <p:cNvPr id="2" name="Oval 1">
              <a:extLst>
                <a:ext uri="{FF2B5EF4-FFF2-40B4-BE49-F238E27FC236}">
                  <a16:creationId xmlns:a16="http://schemas.microsoft.com/office/drawing/2014/main" id="{FA8A6298-A343-8D47-A6CD-A4A9666B4C2A}"/>
                </a:ext>
              </a:extLst>
            </p:cNvPr>
            <p:cNvSpPr/>
            <p:nvPr userDrawn="1"/>
          </p:nvSpPr>
          <p:spPr>
            <a:xfrm>
              <a:off x="1989945" y="4492039"/>
              <a:ext cx="442246" cy="442246"/>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5" name="Oval 4">
              <a:extLst>
                <a:ext uri="{FF2B5EF4-FFF2-40B4-BE49-F238E27FC236}">
                  <a16:creationId xmlns:a16="http://schemas.microsoft.com/office/drawing/2014/main" id="{33E527DF-32F3-C14E-A248-7E6E5595FBE9}"/>
                </a:ext>
              </a:extLst>
            </p:cNvPr>
            <p:cNvSpPr/>
            <p:nvPr userDrawn="1"/>
          </p:nvSpPr>
          <p:spPr>
            <a:xfrm>
              <a:off x="2365573" y="3694688"/>
              <a:ext cx="311433" cy="31143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7" name="Oval 6">
              <a:extLst>
                <a:ext uri="{FF2B5EF4-FFF2-40B4-BE49-F238E27FC236}">
                  <a16:creationId xmlns:a16="http://schemas.microsoft.com/office/drawing/2014/main" id="{117AD7B2-64DB-0343-AA9C-99F7FB320B58}"/>
                </a:ext>
              </a:extLst>
            </p:cNvPr>
            <p:cNvSpPr/>
            <p:nvPr userDrawn="1"/>
          </p:nvSpPr>
          <p:spPr>
            <a:xfrm>
              <a:off x="2861303" y="3091721"/>
              <a:ext cx="281066" cy="281066"/>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8" name="Oval 7">
              <a:extLst>
                <a:ext uri="{FF2B5EF4-FFF2-40B4-BE49-F238E27FC236}">
                  <a16:creationId xmlns:a16="http://schemas.microsoft.com/office/drawing/2014/main" id="{2C953A9B-D42F-BD43-BED8-8B9636B78686}"/>
                </a:ext>
              </a:extLst>
            </p:cNvPr>
            <p:cNvSpPr/>
            <p:nvPr userDrawn="1"/>
          </p:nvSpPr>
          <p:spPr>
            <a:xfrm>
              <a:off x="3459660" y="2657687"/>
              <a:ext cx="209183" cy="20918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9" name="Oval 8">
              <a:extLst>
                <a:ext uri="{FF2B5EF4-FFF2-40B4-BE49-F238E27FC236}">
                  <a16:creationId xmlns:a16="http://schemas.microsoft.com/office/drawing/2014/main" id="{419E9B27-2204-3F4E-9D95-DA8923A0F56B}"/>
                </a:ext>
              </a:extLst>
            </p:cNvPr>
            <p:cNvSpPr/>
            <p:nvPr userDrawn="1"/>
          </p:nvSpPr>
          <p:spPr>
            <a:xfrm>
              <a:off x="4021112" y="2411056"/>
              <a:ext cx="153878" cy="153878"/>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1" name="Oval 10">
              <a:extLst>
                <a:ext uri="{FF2B5EF4-FFF2-40B4-BE49-F238E27FC236}">
                  <a16:creationId xmlns:a16="http://schemas.microsoft.com/office/drawing/2014/main" id="{9B7B6F32-9F23-CC49-859B-EE8AC6639677}"/>
                </a:ext>
              </a:extLst>
            </p:cNvPr>
            <p:cNvSpPr/>
            <p:nvPr userDrawn="1"/>
          </p:nvSpPr>
          <p:spPr>
            <a:xfrm>
              <a:off x="1382468" y="4068193"/>
              <a:ext cx="311433" cy="311433"/>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3" name="Oval 12">
              <a:extLst>
                <a:ext uri="{FF2B5EF4-FFF2-40B4-BE49-F238E27FC236}">
                  <a16:creationId xmlns:a16="http://schemas.microsoft.com/office/drawing/2014/main" id="{C4D92B11-5C2A-AE4C-B015-D28D911E9F5E}"/>
                </a:ext>
              </a:extLst>
            </p:cNvPr>
            <p:cNvSpPr/>
            <p:nvPr userDrawn="1"/>
          </p:nvSpPr>
          <p:spPr>
            <a:xfrm>
              <a:off x="768246" y="3967919"/>
              <a:ext cx="229327" cy="229327"/>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4" name="Oval 13">
              <a:extLst>
                <a:ext uri="{FF2B5EF4-FFF2-40B4-BE49-F238E27FC236}">
                  <a16:creationId xmlns:a16="http://schemas.microsoft.com/office/drawing/2014/main" id="{3D8C83B0-BC08-C744-A261-96E422DD0283}"/>
                </a:ext>
              </a:extLst>
            </p:cNvPr>
            <p:cNvSpPr/>
            <p:nvPr userDrawn="1"/>
          </p:nvSpPr>
          <p:spPr>
            <a:xfrm>
              <a:off x="216109" y="4037914"/>
              <a:ext cx="185995" cy="185995"/>
            </a:xfrm>
            <a:prstGeom prst="ellipse">
              <a:avLst/>
            </a:prstGeom>
            <a:solidFill>
              <a:srgbClr val="0E2874"/>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grpSp>
      <p:pic>
        <p:nvPicPr>
          <p:cNvPr id="17" name="Picture 16">
            <a:extLst>
              <a:ext uri="{FF2B5EF4-FFF2-40B4-BE49-F238E27FC236}">
                <a16:creationId xmlns:a16="http://schemas.microsoft.com/office/drawing/2014/main" id="{0B071E1F-3741-9B43-81DE-0EBE5DBC1B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03940" y="4574500"/>
            <a:ext cx="1401657" cy="412758"/>
          </a:xfrm>
          <a:prstGeom prst="rect">
            <a:avLst/>
          </a:prstGeom>
        </p:spPr>
      </p:pic>
    </p:spTree>
    <p:extLst>
      <p:ext uri="{BB962C8B-B14F-4D97-AF65-F5344CB8AC3E}">
        <p14:creationId xmlns:p14="http://schemas.microsoft.com/office/powerpoint/2010/main" val="35303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89B498-51B7-974C-96FE-EE9F6DC0BA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075" name="Rectangle 3"/>
          <p:cNvSpPr>
            <a:spLocks noGrp="1" noChangeArrowheads="1"/>
          </p:cNvSpPr>
          <p:nvPr>
            <p:ph type="subTitle" idx="1" hasCustomPrompt="1"/>
          </p:nvPr>
        </p:nvSpPr>
        <p:spPr>
          <a:xfrm>
            <a:off x="553590" y="3015124"/>
            <a:ext cx="2534076" cy="184666"/>
          </a:xfrm>
        </p:spPr>
        <p:txBody>
          <a:bodyPr wrap="square" bIns="0" anchor="t">
            <a:spAutoFit/>
          </a:bodyPr>
          <a:lstStyle>
            <a:lvl1pPr marL="0" indent="0" algn="l">
              <a:buFontTx/>
              <a:buNone/>
              <a:defRPr sz="1200" b="0">
                <a:solidFill>
                  <a:schemeClr val="accent2"/>
                </a:solidFill>
                <a:latin typeface="Calibri" panose="020F0502020204030204" pitchFamily="34" charset="0"/>
                <a:cs typeface="Calibri" panose="020F0502020204030204" pitchFamily="34" charset="0"/>
              </a:defRPr>
            </a:lvl1pPr>
          </a:lstStyle>
          <a:p>
            <a:r>
              <a:rPr lang="en-US" dirty="0"/>
              <a:t>Date</a:t>
            </a:r>
          </a:p>
        </p:txBody>
      </p:sp>
      <p:sp>
        <p:nvSpPr>
          <p:cNvPr id="3" name="Text Placeholder 2"/>
          <p:cNvSpPr>
            <a:spLocks noGrp="1"/>
          </p:cNvSpPr>
          <p:nvPr>
            <p:ph type="body" sz="quarter" idx="10" hasCustomPrompt="1"/>
          </p:nvPr>
        </p:nvSpPr>
        <p:spPr>
          <a:xfrm>
            <a:off x="553590" y="588723"/>
            <a:ext cx="5339906" cy="1885167"/>
          </a:xfrm>
        </p:spPr>
        <p:txBody>
          <a:bodyPr anchor="ctr"/>
          <a:lstStyle>
            <a:lvl1pPr>
              <a:lnSpc>
                <a:spcPct val="90000"/>
              </a:lnSpc>
              <a:spcBef>
                <a:spcPts val="1000"/>
              </a:spcBef>
              <a:defRPr sz="3200" b="1">
                <a:solidFill>
                  <a:schemeClr val="accent3"/>
                </a:solidFill>
                <a:latin typeface="Calibri" panose="020F0502020204030204" pitchFamily="34" charset="0"/>
                <a:cs typeface="Calibri" panose="020F0502020204030204" pitchFamily="34" charset="0"/>
              </a:defRPr>
            </a:lvl1pPr>
            <a:lvl2pPr marL="0" indent="0">
              <a:spcBef>
                <a:spcPts val="1000"/>
              </a:spcBef>
              <a:buNone/>
              <a:defRPr sz="1800" b="0">
                <a:solidFill>
                  <a:schemeClr val="accent1"/>
                </a:solidFill>
                <a:latin typeface="Calibri" panose="020F0502020204030204" pitchFamily="34" charset="0"/>
                <a:cs typeface="Calibri" panose="020F0502020204030204" pitchFamily="34" charset="0"/>
              </a:defRPr>
            </a:lvl2pPr>
          </a:lstStyle>
          <a:p>
            <a:pPr lvl="0"/>
            <a:r>
              <a:rPr lang="en-US" dirty="0"/>
              <a:t>Title</a:t>
            </a:r>
          </a:p>
          <a:p>
            <a:pPr lvl="1"/>
            <a:r>
              <a:rPr lang="en-US" dirty="0"/>
              <a:t>SUBTITLE</a:t>
            </a:r>
          </a:p>
        </p:txBody>
      </p:sp>
    </p:spTree>
    <p:extLst>
      <p:ext uri="{BB962C8B-B14F-4D97-AF65-F5344CB8AC3E}">
        <p14:creationId xmlns:p14="http://schemas.microsoft.com/office/powerpoint/2010/main" val="242509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A2A903-A204-294A-A533-A40E7012DDC3}"/>
              </a:ext>
            </a:extLst>
          </p:cNvPr>
          <p:cNvPicPr>
            <a:picLocks noChangeAspect="1"/>
          </p:cNvPicPr>
          <p:nvPr userDrawn="1"/>
        </p:nvPicPr>
        <p:blipFill rotWithShape="1">
          <a:blip r:embed="rId2"/>
          <a:srcRect/>
          <a:stretch/>
        </p:blipFill>
        <p:spPr>
          <a:xfrm>
            <a:off x="0" y="0"/>
            <a:ext cx="9144000" cy="5143500"/>
          </a:xfrm>
          <a:prstGeom prst="rect">
            <a:avLst/>
          </a:prstGeom>
        </p:spPr>
      </p:pic>
      <p:sp>
        <p:nvSpPr>
          <p:cNvPr id="3075" name="Rectangle 3"/>
          <p:cNvSpPr>
            <a:spLocks noGrp="1" noChangeArrowheads="1"/>
          </p:cNvSpPr>
          <p:nvPr>
            <p:ph type="subTitle" idx="1" hasCustomPrompt="1"/>
          </p:nvPr>
        </p:nvSpPr>
        <p:spPr>
          <a:xfrm>
            <a:off x="553590" y="3015124"/>
            <a:ext cx="2534076" cy="184666"/>
          </a:xfrm>
        </p:spPr>
        <p:txBody>
          <a:bodyPr wrap="square" bIns="0" anchor="t">
            <a:spAutoFit/>
          </a:bodyPr>
          <a:lstStyle>
            <a:lvl1pPr marL="0" indent="0" algn="l">
              <a:buFontTx/>
              <a:buNone/>
              <a:defRPr sz="1200" b="0">
                <a:solidFill>
                  <a:schemeClr val="accent2"/>
                </a:solidFill>
                <a:latin typeface="Calibri" panose="020F0502020204030204" pitchFamily="34" charset="0"/>
                <a:cs typeface="Calibri" panose="020F0502020204030204" pitchFamily="34" charset="0"/>
              </a:defRPr>
            </a:lvl1pPr>
          </a:lstStyle>
          <a:p>
            <a:r>
              <a:rPr lang="en-US" dirty="0"/>
              <a:t>Date</a:t>
            </a:r>
          </a:p>
        </p:txBody>
      </p:sp>
      <p:sp>
        <p:nvSpPr>
          <p:cNvPr id="3" name="Text Placeholder 2"/>
          <p:cNvSpPr>
            <a:spLocks noGrp="1"/>
          </p:cNvSpPr>
          <p:nvPr>
            <p:ph type="body" sz="quarter" idx="10" hasCustomPrompt="1"/>
          </p:nvPr>
        </p:nvSpPr>
        <p:spPr>
          <a:xfrm>
            <a:off x="553590" y="588723"/>
            <a:ext cx="5339906" cy="1885167"/>
          </a:xfrm>
        </p:spPr>
        <p:txBody>
          <a:bodyPr anchor="ctr"/>
          <a:lstStyle>
            <a:lvl1pPr>
              <a:lnSpc>
                <a:spcPct val="90000"/>
              </a:lnSpc>
              <a:spcBef>
                <a:spcPts val="1000"/>
              </a:spcBef>
              <a:defRPr sz="3200" b="1">
                <a:solidFill>
                  <a:schemeClr val="accent3"/>
                </a:solidFill>
                <a:latin typeface="Calibri" panose="020F0502020204030204" pitchFamily="34" charset="0"/>
                <a:cs typeface="Calibri" panose="020F0502020204030204" pitchFamily="34" charset="0"/>
              </a:defRPr>
            </a:lvl1pPr>
            <a:lvl2pPr marL="0" indent="0">
              <a:spcBef>
                <a:spcPts val="1000"/>
              </a:spcBef>
              <a:buNone/>
              <a:defRPr sz="1800" b="0">
                <a:solidFill>
                  <a:schemeClr val="accent1"/>
                </a:solidFill>
                <a:latin typeface="Calibri" panose="020F0502020204030204" pitchFamily="34" charset="0"/>
                <a:cs typeface="Calibri" panose="020F0502020204030204" pitchFamily="34" charset="0"/>
              </a:defRPr>
            </a:lvl2pPr>
          </a:lstStyle>
          <a:p>
            <a:pPr lvl="0"/>
            <a:r>
              <a:rPr lang="en-US" dirty="0"/>
              <a:t>Title</a:t>
            </a:r>
          </a:p>
          <a:p>
            <a:pPr lvl="1"/>
            <a:r>
              <a:rPr lang="en-US" dirty="0"/>
              <a:t>SUBTITLE</a:t>
            </a:r>
          </a:p>
        </p:txBody>
      </p:sp>
      <p:sp>
        <p:nvSpPr>
          <p:cNvPr id="7" name="Oval 6">
            <a:extLst>
              <a:ext uri="{FF2B5EF4-FFF2-40B4-BE49-F238E27FC236}">
                <a16:creationId xmlns:a16="http://schemas.microsoft.com/office/drawing/2014/main" id="{FFFCBF03-F037-F848-B927-415F9726A735}"/>
              </a:ext>
            </a:extLst>
          </p:cNvPr>
          <p:cNvSpPr/>
          <p:nvPr userDrawn="1"/>
        </p:nvSpPr>
        <p:spPr>
          <a:xfrm flipH="1">
            <a:off x="6788701" y="4380633"/>
            <a:ext cx="502517" cy="502517"/>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8" name="Oval 7">
            <a:extLst>
              <a:ext uri="{FF2B5EF4-FFF2-40B4-BE49-F238E27FC236}">
                <a16:creationId xmlns:a16="http://schemas.microsoft.com/office/drawing/2014/main" id="{DF3CD185-2CDF-8147-8CDC-491CD1820412}"/>
              </a:ext>
            </a:extLst>
          </p:cNvPr>
          <p:cNvSpPr/>
          <p:nvPr userDrawn="1"/>
        </p:nvSpPr>
        <p:spPr>
          <a:xfrm flipH="1">
            <a:off x="6517632" y="3547139"/>
            <a:ext cx="358916" cy="358916"/>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9" name="Oval 8">
            <a:extLst>
              <a:ext uri="{FF2B5EF4-FFF2-40B4-BE49-F238E27FC236}">
                <a16:creationId xmlns:a16="http://schemas.microsoft.com/office/drawing/2014/main" id="{556B9158-4778-0849-9876-E037CBB06090}"/>
              </a:ext>
            </a:extLst>
          </p:cNvPr>
          <p:cNvSpPr/>
          <p:nvPr userDrawn="1"/>
        </p:nvSpPr>
        <p:spPr>
          <a:xfrm flipH="1">
            <a:off x="8607056" y="3524691"/>
            <a:ext cx="318067" cy="318067"/>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3" name="Oval 12">
            <a:extLst>
              <a:ext uri="{FF2B5EF4-FFF2-40B4-BE49-F238E27FC236}">
                <a16:creationId xmlns:a16="http://schemas.microsoft.com/office/drawing/2014/main" id="{C4030A60-EEAB-D945-BCC9-E6A5DBC5E103}"/>
              </a:ext>
            </a:extLst>
          </p:cNvPr>
          <p:cNvSpPr/>
          <p:nvPr userDrawn="1"/>
        </p:nvSpPr>
        <p:spPr>
          <a:xfrm flipH="1">
            <a:off x="5996774" y="3033610"/>
            <a:ext cx="265803" cy="265803"/>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5" name="Oval 14">
            <a:extLst>
              <a:ext uri="{FF2B5EF4-FFF2-40B4-BE49-F238E27FC236}">
                <a16:creationId xmlns:a16="http://schemas.microsoft.com/office/drawing/2014/main" id="{81EEABA5-F2A5-9248-8DC9-B7E0BD3DF98F}"/>
              </a:ext>
            </a:extLst>
          </p:cNvPr>
          <p:cNvSpPr/>
          <p:nvPr userDrawn="1"/>
        </p:nvSpPr>
        <p:spPr>
          <a:xfrm flipH="1">
            <a:off x="7712022" y="3800549"/>
            <a:ext cx="358916" cy="358916"/>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
        <p:nvSpPr>
          <p:cNvPr id="16" name="Oval 15">
            <a:extLst>
              <a:ext uri="{FF2B5EF4-FFF2-40B4-BE49-F238E27FC236}">
                <a16:creationId xmlns:a16="http://schemas.microsoft.com/office/drawing/2014/main" id="{6D068373-2FB7-F747-8A4E-79834BBC5386}"/>
              </a:ext>
            </a:extLst>
          </p:cNvPr>
          <p:cNvSpPr/>
          <p:nvPr userDrawn="1"/>
        </p:nvSpPr>
        <p:spPr>
          <a:xfrm flipH="1">
            <a:off x="5422611" y="2745019"/>
            <a:ext cx="223278" cy="223278"/>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a:solidFill>
                <a:srgbClr val="FFFFFF"/>
              </a:solidFill>
              <a:latin typeface="Calibri Light"/>
              <a:cs typeface="Calibri Light"/>
            </a:endParaRPr>
          </a:p>
        </p:txBody>
      </p:sp>
    </p:spTree>
    <p:extLst>
      <p:ext uri="{BB962C8B-B14F-4D97-AF65-F5344CB8AC3E}">
        <p14:creationId xmlns:p14="http://schemas.microsoft.com/office/powerpoint/2010/main" val="388075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C6DA444D-61DB-0B44-9639-2C2F2239CF5C}"/>
              </a:ext>
            </a:extLst>
          </p:cNvPr>
          <p:cNvSpPr>
            <a:spLocks noGrp="1" noChangeArrowheads="1"/>
          </p:cNvSpPr>
          <p:nvPr>
            <p:ph type="title"/>
          </p:nvPr>
        </p:nvSpPr>
        <p:spPr bwMode="auto">
          <a:xfrm>
            <a:off x="547077" y="277833"/>
            <a:ext cx="8056359" cy="32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endParaRPr lang="en-US" dirty="0"/>
          </a:p>
        </p:txBody>
      </p:sp>
      <p:sp>
        <p:nvSpPr>
          <p:cNvPr id="13" name="Rectangle 3">
            <a:extLst>
              <a:ext uri="{FF2B5EF4-FFF2-40B4-BE49-F238E27FC236}">
                <a16:creationId xmlns:a16="http://schemas.microsoft.com/office/drawing/2014/main" id="{0D32B4C0-9944-3142-9D03-97F044C1C684}"/>
              </a:ext>
            </a:extLst>
          </p:cNvPr>
          <p:cNvSpPr>
            <a:spLocks noGrp="1" noChangeArrowheads="1"/>
          </p:cNvSpPr>
          <p:nvPr>
            <p:ph idx="1"/>
          </p:nvPr>
        </p:nvSpPr>
        <p:spPr bwMode="auto">
          <a:xfrm>
            <a:off x="547076" y="1070975"/>
            <a:ext cx="8056359" cy="3385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5CFAC0A1-E2C1-7346-8D69-0521D71E0F26}"/>
              </a:ext>
            </a:extLst>
          </p:cNvPr>
          <p:cNvCxnSpPr>
            <a:cxnSpLocks/>
          </p:cNvCxnSpPr>
          <p:nvPr userDrawn="1"/>
        </p:nvCxnSpPr>
        <p:spPr bwMode="auto">
          <a:xfrm>
            <a:off x="546140" y="832982"/>
            <a:ext cx="712726" cy="0"/>
          </a:xfrm>
          <a:prstGeom prst="line">
            <a:avLst/>
          </a:prstGeom>
          <a:solidFill>
            <a:schemeClr val="accent1"/>
          </a:solidFill>
          <a:ln w="44450" cap="flat" cmpd="sng" algn="ctr">
            <a:solidFill>
              <a:schemeClr val="accent1"/>
            </a:solidFill>
            <a:prstDash val="solid"/>
            <a:round/>
            <a:headEnd type="none" w="med" len="med"/>
            <a:tailEnd type="none" w="med" len="med"/>
          </a:ln>
          <a:effectLst/>
        </p:spPr>
      </p:cxnSp>
      <p:sp>
        <p:nvSpPr>
          <p:cNvPr id="11" name="Rectangle 6">
            <a:extLst>
              <a:ext uri="{FF2B5EF4-FFF2-40B4-BE49-F238E27FC236}">
                <a16:creationId xmlns:a16="http://schemas.microsoft.com/office/drawing/2014/main" id="{29107A76-1446-7344-ACFD-1FF930B56F4E}"/>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sp>
        <p:nvSpPr>
          <p:cNvPr id="14" name="Rectangle 5">
            <a:extLst>
              <a:ext uri="{FF2B5EF4-FFF2-40B4-BE49-F238E27FC236}">
                <a16:creationId xmlns:a16="http://schemas.microsoft.com/office/drawing/2014/main" id="{0194F7C9-2C36-4E4A-B206-D65A86BA2BE5}"/>
              </a:ext>
            </a:extLst>
          </p:cNvPr>
          <p:cNvSpPr>
            <a:spLocks noGrp="1" noChangeArrowheads="1"/>
          </p:cNvSpPr>
          <p:nvPr>
            <p:ph type="ftr" sz="quarter" idx="3"/>
          </p:nvPr>
        </p:nvSpPr>
        <p:spPr>
          <a:xfrm>
            <a:off x="4702628" y="4857540"/>
            <a:ext cx="3513551" cy="138499"/>
          </a:xfrm>
          <a:prstGeom prst="rect">
            <a:avLst/>
          </a:prstGeom>
        </p:spPr>
        <p:txBody>
          <a:bodyPr vert="horz" wrap="square" lIns="0" tIns="0" rIns="0" bIns="0" numCol="1" anchor="ctr" anchorCtr="0" compatLnSpc="1">
            <a:prstTxWarp prst="textNoShape">
              <a:avLst/>
            </a:prstTxWarp>
          </a:bodyPr>
          <a:lstStyle>
            <a:lvl1pPr algn="r">
              <a:defRPr sz="900" b="0">
                <a:solidFill>
                  <a:schemeClr val="accent2"/>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97800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9A883209-D53C-4848-B906-5BB5730B19BA}"/>
              </a:ext>
            </a:extLst>
          </p:cNvPr>
          <p:cNvSpPr>
            <a:spLocks noGrp="1" noChangeArrowheads="1"/>
          </p:cNvSpPr>
          <p:nvPr>
            <p:ph type="title"/>
          </p:nvPr>
        </p:nvSpPr>
        <p:spPr bwMode="auto">
          <a:xfrm>
            <a:off x="547077" y="277833"/>
            <a:ext cx="8056359" cy="32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endParaRPr lang="en-US" dirty="0"/>
          </a:p>
        </p:txBody>
      </p:sp>
      <p:sp>
        <p:nvSpPr>
          <p:cNvPr id="11" name="Rectangle 3">
            <a:extLst>
              <a:ext uri="{FF2B5EF4-FFF2-40B4-BE49-F238E27FC236}">
                <a16:creationId xmlns:a16="http://schemas.microsoft.com/office/drawing/2014/main" id="{30D6C0A0-5A7B-864E-B399-95C0896DABE6}"/>
              </a:ext>
            </a:extLst>
          </p:cNvPr>
          <p:cNvSpPr>
            <a:spLocks noGrp="1" noChangeArrowheads="1"/>
          </p:cNvSpPr>
          <p:nvPr>
            <p:ph idx="1"/>
          </p:nvPr>
        </p:nvSpPr>
        <p:spPr bwMode="auto">
          <a:xfrm>
            <a:off x="547077" y="1070975"/>
            <a:ext cx="3912190" cy="3385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00AD6382-7A42-BA4F-892A-B1825E0536FC}"/>
              </a:ext>
            </a:extLst>
          </p:cNvPr>
          <p:cNvCxnSpPr>
            <a:cxnSpLocks/>
          </p:cNvCxnSpPr>
          <p:nvPr userDrawn="1"/>
        </p:nvCxnSpPr>
        <p:spPr bwMode="auto">
          <a:xfrm>
            <a:off x="546140" y="832982"/>
            <a:ext cx="712726" cy="0"/>
          </a:xfrm>
          <a:prstGeom prst="line">
            <a:avLst/>
          </a:prstGeom>
          <a:solidFill>
            <a:schemeClr val="accent1"/>
          </a:solidFill>
          <a:ln w="44450" cap="flat" cmpd="sng" algn="ctr">
            <a:solidFill>
              <a:schemeClr val="accent1"/>
            </a:solidFill>
            <a:prstDash val="solid"/>
            <a:round/>
            <a:headEnd type="none" w="med" len="med"/>
            <a:tailEnd type="none" w="med" len="med"/>
          </a:ln>
          <a:effectLst/>
        </p:spPr>
      </p:cxnSp>
      <p:sp>
        <p:nvSpPr>
          <p:cNvPr id="4" name="Content Placeholder 3">
            <a:extLst>
              <a:ext uri="{FF2B5EF4-FFF2-40B4-BE49-F238E27FC236}">
                <a16:creationId xmlns:a16="http://schemas.microsoft.com/office/drawing/2014/main" id="{5321BB57-096B-364F-B7F7-4D652D1C21B2}"/>
              </a:ext>
            </a:extLst>
          </p:cNvPr>
          <p:cNvSpPr>
            <a:spLocks noGrp="1"/>
          </p:cNvSpPr>
          <p:nvPr>
            <p:ph sz="quarter" idx="10"/>
          </p:nvPr>
        </p:nvSpPr>
        <p:spPr>
          <a:xfrm>
            <a:off x="4684733" y="1070975"/>
            <a:ext cx="3916157" cy="33855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a:extLst>
              <a:ext uri="{FF2B5EF4-FFF2-40B4-BE49-F238E27FC236}">
                <a16:creationId xmlns:a16="http://schemas.microsoft.com/office/drawing/2014/main" id="{7F34B317-C9B1-3A41-958C-A91C20CA5E5B}"/>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sp>
        <p:nvSpPr>
          <p:cNvPr id="18" name="Rectangle 5">
            <a:extLst>
              <a:ext uri="{FF2B5EF4-FFF2-40B4-BE49-F238E27FC236}">
                <a16:creationId xmlns:a16="http://schemas.microsoft.com/office/drawing/2014/main" id="{0FE27557-2ED5-614D-8922-6A762F20D099}"/>
              </a:ext>
            </a:extLst>
          </p:cNvPr>
          <p:cNvSpPr>
            <a:spLocks noGrp="1" noChangeArrowheads="1"/>
          </p:cNvSpPr>
          <p:nvPr>
            <p:ph type="ftr" sz="quarter" idx="3"/>
          </p:nvPr>
        </p:nvSpPr>
        <p:spPr>
          <a:xfrm>
            <a:off x="4702628" y="4857540"/>
            <a:ext cx="3513551" cy="138499"/>
          </a:xfrm>
          <a:prstGeom prst="rect">
            <a:avLst/>
          </a:prstGeom>
        </p:spPr>
        <p:txBody>
          <a:bodyPr vert="horz" wrap="square" lIns="0" tIns="0" rIns="0" bIns="0" numCol="1" anchor="ctr" anchorCtr="0" compatLnSpc="1">
            <a:prstTxWarp prst="textNoShape">
              <a:avLst/>
            </a:prstTxWarp>
          </a:bodyPr>
          <a:lstStyle>
            <a:lvl1pPr algn="r">
              <a:defRPr sz="900" b="0">
                <a:solidFill>
                  <a:schemeClr val="accent2"/>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8247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C6DA444D-61DB-0B44-9639-2C2F2239CF5C}"/>
              </a:ext>
            </a:extLst>
          </p:cNvPr>
          <p:cNvSpPr>
            <a:spLocks noGrp="1" noChangeArrowheads="1"/>
          </p:cNvSpPr>
          <p:nvPr>
            <p:ph type="title"/>
          </p:nvPr>
        </p:nvSpPr>
        <p:spPr bwMode="auto">
          <a:xfrm>
            <a:off x="547077" y="277833"/>
            <a:ext cx="8056359" cy="32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endParaRPr lang="en-US" dirty="0"/>
          </a:p>
        </p:txBody>
      </p:sp>
      <p:sp>
        <p:nvSpPr>
          <p:cNvPr id="13" name="Rectangle 3">
            <a:extLst>
              <a:ext uri="{FF2B5EF4-FFF2-40B4-BE49-F238E27FC236}">
                <a16:creationId xmlns:a16="http://schemas.microsoft.com/office/drawing/2014/main" id="{0D32B4C0-9944-3142-9D03-97F044C1C684}"/>
              </a:ext>
            </a:extLst>
          </p:cNvPr>
          <p:cNvSpPr>
            <a:spLocks noGrp="1" noChangeArrowheads="1"/>
          </p:cNvSpPr>
          <p:nvPr>
            <p:ph idx="1"/>
          </p:nvPr>
        </p:nvSpPr>
        <p:spPr bwMode="auto">
          <a:xfrm>
            <a:off x="3197696" y="1070976"/>
            <a:ext cx="5405740" cy="3385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5CFAC0A1-E2C1-7346-8D69-0521D71E0F26}"/>
              </a:ext>
            </a:extLst>
          </p:cNvPr>
          <p:cNvCxnSpPr>
            <a:cxnSpLocks/>
          </p:cNvCxnSpPr>
          <p:nvPr userDrawn="1"/>
        </p:nvCxnSpPr>
        <p:spPr bwMode="auto">
          <a:xfrm>
            <a:off x="546140" y="832982"/>
            <a:ext cx="712726" cy="0"/>
          </a:xfrm>
          <a:prstGeom prst="line">
            <a:avLst/>
          </a:prstGeom>
          <a:solidFill>
            <a:schemeClr val="accent1"/>
          </a:solidFill>
          <a:ln w="44450" cap="flat" cmpd="sng" algn="ctr">
            <a:solidFill>
              <a:schemeClr val="accent1"/>
            </a:solidFill>
            <a:prstDash val="solid"/>
            <a:round/>
            <a:headEnd type="none" w="med" len="med"/>
            <a:tailEnd type="none" w="med" len="med"/>
          </a:ln>
          <a:effectLst/>
        </p:spPr>
      </p:cxnSp>
      <p:sp>
        <p:nvSpPr>
          <p:cNvPr id="3" name="Content Placeholder 2">
            <a:extLst>
              <a:ext uri="{FF2B5EF4-FFF2-40B4-BE49-F238E27FC236}">
                <a16:creationId xmlns:a16="http://schemas.microsoft.com/office/drawing/2014/main" id="{A1DD20F8-7151-744B-9DCF-1315C4E05250}"/>
              </a:ext>
            </a:extLst>
          </p:cNvPr>
          <p:cNvSpPr>
            <a:spLocks noGrp="1"/>
          </p:cNvSpPr>
          <p:nvPr>
            <p:ph sz="quarter" idx="10"/>
          </p:nvPr>
        </p:nvSpPr>
        <p:spPr>
          <a:xfrm>
            <a:off x="546140" y="1070975"/>
            <a:ext cx="2500235" cy="3385696"/>
          </a:xfrm>
        </p:spPr>
        <p:txBody>
          <a:bodyPr/>
          <a:lstStyle>
            <a:lvl1pPr>
              <a:defRPr sz="1400" b="1">
                <a:solidFill>
                  <a:schemeClr val="accent1"/>
                </a:solidFill>
              </a:defRPr>
            </a:lvl1pPr>
          </a:lstStyle>
          <a:p>
            <a:pPr lvl="0"/>
            <a:r>
              <a:rPr lang="en-US" dirty="0"/>
              <a:t>Edit Master text styles</a:t>
            </a:r>
          </a:p>
        </p:txBody>
      </p:sp>
      <p:sp>
        <p:nvSpPr>
          <p:cNvPr id="11" name="Rectangle 6">
            <a:extLst>
              <a:ext uri="{FF2B5EF4-FFF2-40B4-BE49-F238E27FC236}">
                <a16:creationId xmlns:a16="http://schemas.microsoft.com/office/drawing/2014/main" id="{58410D4A-DB1F-5A4C-A390-5055E09BB4AD}"/>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sp>
        <p:nvSpPr>
          <p:cNvPr id="14" name="Rectangle 5">
            <a:extLst>
              <a:ext uri="{FF2B5EF4-FFF2-40B4-BE49-F238E27FC236}">
                <a16:creationId xmlns:a16="http://schemas.microsoft.com/office/drawing/2014/main" id="{30D71F93-D555-2E4E-9506-7E03C6CB5987}"/>
              </a:ext>
            </a:extLst>
          </p:cNvPr>
          <p:cNvSpPr>
            <a:spLocks noGrp="1" noChangeArrowheads="1"/>
          </p:cNvSpPr>
          <p:nvPr>
            <p:ph type="ftr" sz="quarter" idx="3"/>
          </p:nvPr>
        </p:nvSpPr>
        <p:spPr>
          <a:xfrm>
            <a:off x="4702628" y="4857540"/>
            <a:ext cx="3513551" cy="138499"/>
          </a:xfrm>
          <a:prstGeom prst="rect">
            <a:avLst/>
          </a:prstGeom>
        </p:spPr>
        <p:txBody>
          <a:bodyPr vert="horz" wrap="square" lIns="0" tIns="0" rIns="0" bIns="0" numCol="1" anchor="ctr" anchorCtr="0" compatLnSpc="1">
            <a:prstTxWarp prst="textNoShape">
              <a:avLst/>
            </a:prstTxWarp>
          </a:bodyPr>
          <a:lstStyle>
            <a:lvl1pPr algn="r">
              <a:defRPr sz="900" b="0">
                <a:solidFill>
                  <a:schemeClr val="accent2"/>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44763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C6DA444D-61DB-0B44-9639-2C2F2239CF5C}"/>
              </a:ext>
            </a:extLst>
          </p:cNvPr>
          <p:cNvSpPr>
            <a:spLocks noGrp="1" noChangeArrowheads="1"/>
          </p:cNvSpPr>
          <p:nvPr>
            <p:ph type="title"/>
          </p:nvPr>
        </p:nvSpPr>
        <p:spPr bwMode="auto">
          <a:xfrm>
            <a:off x="547078" y="277833"/>
            <a:ext cx="2499298" cy="295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dirty="0"/>
          </a:p>
        </p:txBody>
      </p:sp>
      <p:sp>
        <p:nvSpPr>
          <p:cNvPr id="3" name="Content Placeholder 2">
            <a:extLst>
              <a:ext uri="{FF2B5EF4-FFF2-40B4-BE49-F238E27FC236}">
                <a16:creationId xmlns:a16="http://schemas.microsoft.com/office/drawing/2014/main" id="{A1DD20F8-7151-744B-9DCF-1315C4E05250}"/>
              </a:ext>
            </a:extLst>
          </p:cNvPr>
          <p:cNvSpPr>
            <a:spLocks noGrp="1"/>
          </p:cNvSpPr>
          <p:nvPr>
            <p:ph sz="quarter" idx="10"/>
          </p:nvPr>
        </p:nvSpPr>
        <p:spPr>
          <a:xfrm>
            <a:off x="546140" y="2467258"/>
            <a:ext cx="2500235" cy="1989414"/>
          </a:xfrm>
        </p:spPr>
        <p:txBody>
          <a:bodyPr anchor="t"/>
          <a:lstStyle>
            <a:lvl1pPr>
              <a:defRPr sz="1400" b="1">
                <a:solidFill>
                  <a:schemeClr val="accent1"/>
                </a:solidFill>
              </a:defRPr>
            </a:lvl1pPr>
          </a:lstStyle>
          <a:p>
            <a:pPr lvl="0"/>
            <a:r>
              <a:rPr lang="en-US" dirty="0"/>
              <a:t>Edit Master text styles</a:t>
            </a:r>
          </a:p>
        </p:txBody>
      </p:sp>
      <p:sp>
        <p:nvSpPr>
          <p:cNvPr id="4" name="Picture Placeholder 3">
            <a:extLst>
              <a:ext uri="{FF2B5EF4-FFF2-40B4-BE49-F238E27FC236}">
                <a16:creationId xmlns:a16="http://schemas.microsoft.com/office/drawing/2014/main" id="{2DBC11CB-C89E-9B43-A579-8C841AE3E8C6}"/>
              </a:ext>
            </a:extLst>
          </p:cNvPr>
          <p:cNvSpPr>
            <a:spLocks noGrp="1"/>
          </p:cNvSpPr>
          <p:nvPr>
            <p:ph type="pic" sz="quarter" idx="11"/>
          </p:nvPr>
        </p:nvSpPr>
        <p:spPr>
          <a:xfrm>
            <a:off x="3197695" y="277833"/>
            <a:ext cx="5403195" cy="4178839"/>
          </a:xfrm>
        </p:spPr>
        <p:txBody>
          <a:bodyPr/>
          <a:lstStyle/>
          <a:p>
            <a:endParaRPr lang="en-US" dirty="0"/>
          </a:p>
        </p:txBody>
      </p:sp>
      <p:sp>
        <p:nvSpPr>
          <p:cNvPr id="14" name="Rectangle 6">
            <a:extLst>
              <a:ext uri="{FF2B5EF4-FFF2-40B4-BE49-F238E27FC236}">
                <a16:creationId xmlns:a16="http://schemas.microsoft.com/office/drawing/2014/main" id="{8077EF14-7456-D04F-BE73-380D20D60596}"/>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sp>
        <p:nvSpPr>
          <p:cNvPr id="17" name="Rectangle 5">
            <a:extLst>
              <a:ext uri="{FF2B5EF4-FFF2-40B4-BE49-F238E27FC236}">
                <a16:creationId xmlns:a16="http://schemas.microsoft.com/office/drawing/2014/main" id="{285BD605-07F7-1147-8D6C-2F11A3570AF1}"/>
              </a:ext>
            </a:extLst>
          </p:cNvPr>
          <p:cNvSpPr>
            <a:spLocks noGrp="1" noChangeArrowheads="1"/>
          </p:cNvSpPr>
          <p:nvPr>
            <p:ph type="ftr" sz="quarter" idx="3"/>
          </p:nvPr>
        </p:nvSpPr>
        <p:spPr>
          <a:xfrm>
            <a:off x="4702628" y="4857540"/>
            <a:ext cx="3513551" cy="138499"/>
          </a:xfrm>
          <a:prstGeom prst="rect">
            <a:avLst/>
          </a:prstGeom>
        </p:spPr>
        <p:txBody>
          <a:bodyPr vert="horz" wrap="square" lIns="0" tIns="0" rIns="0" bIns="0" numCol="1" anchor="ctr" anchorCtr="0" compatLnSpc="1">
            <a:prstTxWarp prst="textNoShape">
              <a:avLst/>
            </a:prstTxWarp>
          </a:bodyPr>
          <a:lstStyle>
            <a:lvl1pPr algn="r">
              <a:defRPr sz="900" b="0">
                <a:solidFill>
                  <a:schemeClr val="accent2"/>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90427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9A883209-D53C-4848-B906-5BB5730B19BA}"/>
              </a:ext>
            </a:extLst>
          </p:cNvPr>
          <p:cNvSpPr>
            <a:spLocks noGrp="1" noChangeArrowheads="1"/>
          </p:cNvSpPr>
          <p:nvPr>
            <p:ph type="title"/>
          </p:nvPr>
        </p:nvSpPr>
        <p:spPr bwMode="auto">
          <a:xfrm>
            <a:off x="547077" y="277833"/>
            <a:ext cx="8056359" cy="32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endParaRPr lang="en-US" dirty="0"/>
          </a:p>
        </p:txBody>
      </p:sp>
      <p:cxnSp>
        <p:nvCxnSpPr>
          <p:cNvPr id="8" name="Straight Connector 7">
            <a:extLst>
              <a:ext uri="{FF2B5EF4-FFF2-40B4-BE49-F238E27FC236}">
                <a16:creationId xmlns:a16="http://schemas.microsoft.com/office/drawing/2014/main" id="{31DC8442-763C-5942-9662-31A75123BE44}"/>
              </a:ext>
            </a:extLst>
          </p:cNvPr>
          <p:cNvCxnSpPr>
            <a:cxnSpLocks/>
          </p:cNvCxnSpPr>
          <p:nvPr userDrawn="1"/>
        </p:nvCxnSpPr>
        <p:spPr bwMode="auto">
          <a:xfrm>
            <a:off x="546140" y="832982"/>
            <a:ext cx="712726" cy="0"/>
          </a:xfrm>
          <a:prstGeom prst="line">
            <a:avLst/>
          </a:prstGeom>
          <a:solidFill>
            <a:schemeClr val="accent1"/>
          </a:solidFill>
          <a:ln w="44450" cap="flat" cmpd="sng" algn="ctr">
            <a:solidFill>
              <a:schemeClr val="accent1"/>
            </a:solidFill>
            <a:prstDash val="solid"/>
            <a:round/>
            <a:headEnd type="none" w="med" len="med"/>
            <a:tailEnd type="none" w="med" len="med"/>
          </a:ln>
          <a:effectLst/>
        </p:spPr>
      </p:cxnSp>
      <p:sp>
        <p:nvSpPr>
          <p:cNvPr id="12" name="Rectangle 6">
            <a:extLst>
              <a:ext uri="{FF2B5EF4-FFF2-40B4-BE49-F238E27FC236}">
                <a16:creationId xmlns:a16="http://schemas.microsoft.com/office/drawing/2014/main" id="{34DAC652-630D-C24C-8068-8C6CEC33C625}"/>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sp>
        <p:nvSpPr>
          <p:cNvPr id="16" name="Rectangle 5">
            <a:extLst>
              <a:ext uri="{FF2B5EF4-FFF2-40B4-BE49-F238E27FC236}">
                <a16:creationId xmlns:a16="http://schemas.microsoft.com/office/drawing/2014/main" id="{EB7394F5-D179-044D-B2D0-48641613627E}"/>
              </a:ext>
            </a:extLst>
          </p:cNvPr>
          <p:cNvSpPr>
            <a:spLocks noGrp="1" noChangeArrowheads="1"/>
          </p:cNvSpPr>
          <p:nvPr>
            <p:ph type="ftr" sz="quarter" idx="3"/>
          </p:nvPr>
        </p:nvSpPr>
        <p:spPr>
          <a:xfrm>
            <a:off x="4702628" y="4857540"/>
            <a:ext cx="3513551" cy="138499"/>
          </a:xfrm>
          <a:prstGeom prst="rect">
            <a:avLst/>
          </a:prstGeom>
        </p:spPr>
        <p:txBody>
          <a:bodyPr vert="horz" wrap="square" lIns="0" tIns="0" rIns="0" bIns="0" numCol="1" anchor="ctr" anchorCtr="0" compatLnSpc="1">
            <a:prstTxWarp prst="textNoShape">
              <a:avLst/>
            </a:prstTxWarp>
          </a:bodyPr>
          <a:lstStyle>
            <a:lvl1pPr algn="r">
              <a:defRPr sz="900" b="0">
                <a:solidFill>
                  <a:schemeClr val="accent2"/>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29284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34DAC652-630D-C24C-8068-8C6CEC33C625}"/>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sp>
        <p:nvSpPr>
          <p:cNvPr id="16" name="Rectangle 5">
            <a:extLst>
              <a:ext uri="{FF2B5EF4-FFF2-40B4-BE49-F238E27FC236}">
                <a16:creationId xmlns:a16="http://schemas.microsoft.com/office/drawing/2014/main" id="{EB7394F5-D179-044D-B2D0-48641613627E}"/>
              </a:ext>
            </a:extLst>
          </p:cNvPr>
          <p:cNvSpPr>
            <a:spLocks noGrp="1" noChangeArrowheads="1"/>
          </p:cNvSpPr>
          <p:nvPr>
            <p:ph type="ftr" sz="quarter" idx="3"/>
          </p:nvPr>
        </p:nvSpPr>
        <p:spPr>
          <a:xfrm>
            <a:off x="4702628" y="4857540"/>
            <a:ext cx="3513551" cy="138499"/>
          </a:xfrm>
          <a:prstGeom prst="rect">
            <a:avLst/>
          </a:prstGeom>
        </p:spPr>
        <p:txBody>
          <a:bodyPr vert="horz" wrap="square" lIns="0" tIns="0" rIns="0" bIns="0" numCol="1" anchor="ctr" anchorCtr="0" compatLnSpc="1">
            <a:prstTxWarp prst="textNoShape">
              <a:avLst/>
            </a:prstTxWarp>
          </a:bodyPr>
          <a:lstStyle>
            <a:lvl1pPr algn="r">
              <a:defRPr sz="900" b="0">
                <a:solidFill>
                  <a:schemeClr val="accent2"/>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43751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547077" y="286457"/>
            <a:ext cx="8056359" cy="302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547076" y="1070975"/>
            <a:ext cx="8056359" cy="3385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sp>
        <p:nvSpPr>
          <p:cNvPr id="8" name="Rectangle 5"/>
          <p:cNvSpPr>
            <a:spLocks noGrp="1" noChangeArrowheads="1"/>
          </p:cNvSpPr>
          <p:nvPr>
            <p:ph type="ftr" sz="quarter" idx="3"/>
          </p:nvPr>
        </p:nvSpPr>
        <p:spPr>
          <a:xfrm>
            <a:off x="4702628" y="4857540"/>
            <a:ext cx="3513551" cy="138499"/>
          </a:xfrm>
          <a:prstGeom prst="rect">
            <a:avLst/>
          </a:prstGeom>
        </p:spPr>
        <p:txBody>
          <a:bodyPr vert="horz" wrap="square" lIns="0" tIns="0" rIns="0" bIns="0" numCol="1" anchor="ctr" anchorCtr="0" compatLnSpc="1">
            <a:prstTxWarp prst="textNoShape">
              <a:avLst/>
            </a:prstTxWarp>
          </a:bodyPr>
          <a:lstStyle>
            <a:lvl1pPr algn="r">
              <a:defRPr sz="900" b="0">
                <a:solidFill>
                  <a:schemeClr val="accent2"/>
                </a:solidFill>
                <a:latin typeface="Calibri" panose="020F0502020204030204" pitchFamily="34" charset="0"/>
                <a:cs typeface="Calibri" panose="020F0502020204030204" pitchFamily="34" charset="0"/>
              </a:defRPr>
            </a:lvl1pPr>
          </a:lstStyle>
          <a:p>
            <a:endParaRPr lang="en-US" dirty="0"/>
          </a:p>
        </p:txBody>
      </p:sp>
      <p:pic>
        <p:nvPicPr>
          <p:cNvPr id="4" name="Picture 3">
            <a:extLst>
              <a:ext uri="{FF2B5EF4-FFF2-40B4-BE49-F238E27FC236}">
                <a16:creationId xmlns:a16="http://schemas.microsoft.com/office/drawing/2014/main" id="{F08D82E3-0FDB-F346-B14F-C9CEB52B9B4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46139" y="4574500"/>
            <a:ext cx="1401657" cy="412758"/>
          </a:xfrm>
          <a:prstGeom prst="rect">
            <a:avLst/>
          </a:prstGeom>
        </p:spPr>
      </p:pic>
    </p:spTree>
  </p:cSld>
  <p:clrMap bg1="lt1" tx1="dk1" bg2="lt2" tx2="dk2" accent1="accent1" accent2="accent2" accent3="accent3" accent4="accent4" accent5="accent5" accent6="accent6" hlink="hlink" folHlink="folHlink"/>
  <p:sldLayoutIdLst>
    <p:sldLayoutId id="2147484538" r:id="rId1"/>
    <p:sldLayoutId id="2147484539" r:id="rId2"/>
    <p:sldLayoutId id="2147484545" r:id="rId3"/>
    <p:sldLayoutId id="2147484522" r:id="rId4"/>
    <p:sldLayoutId id="2147484518" r:id="rId5"/>
    <p:sldLayoutId id="2147484535" r:id="rId6"/>
    <p:sldLayoutId id="2147484536" r:id="rId7"/>
    <p:sldLayoutId id="2147484534" r:id="rId8"/>
    <p:sldLayoutId id="2147484537" r:id="rId9"/>
    <p:sldLayoutId id="2147484547" r:id="rId10"/>
  </p:sldLayoutIdLst>
  <p:hf hdr="0" dt="0"/>
  <p:txStyles>
    <p:titleStyle>
      <a:lvl1pPr algn="l" rtl="0" eaLnBrk="1" fontAlgn="base" hangingPunct="1">
        <a:lnSpc>
          <a:spcPct val="80000"/>
        </a:lnSpc>
        <a:spcBef>
          <a:spcPct val="0"/>
        </a:spcBef>
        <a:spcAft>
          <a:spcPct val="0"/>
        </a:spcAft>
        <a:defRPr sz="2400" b="1" i="0">
          <a:solidFill>
            <a:schemeClr val="accent3"/>
          </a:solidFill>
          <a:latin typeface="Calibri" panose="020F0502020204030204" pitchFamily="34" charset="0"/>
          <a:ea typeface="MS PGothic" pitchFamily="34" charset="-128"/>
          <a:cs typeface="Calibri" panose="020F0502020204030204" pitchFamily="34" charset="0"/>
        </a:defRPr>
      </a:lvl1pPr>
      <a:lvl2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2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4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6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8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200"/>
        </a:spcBef>
        <a:spcAft>
          <a:spcPct val="0"/>
        </a:spcAft>
        <a:defRPr sz="1600">
          <a:solidFill>
            <a:schemeClr val="tx2"/>
          </a:solidFill>
          <a:latin typeface="Calibri" panose="020F0502020204030204" pitchFamily="34" charset="0"/>
          <a:ea typeface="MS PGothic" pitchFamily="34" charset="-128"/>
          <a:cs typeface="Calibri" panose="020F0502020204030204" pitchFamily="34" charset="0"/>
        </a:defRPr>
      </a:lvl1pPr>
      <a:lvl2pPr marL="502920" indent="-228600" algn="l" rtl="0" eaLnBrk="1" fontAlgn="base" hangingPunct="1">
        <a:spcBef>
          <a:spcPts val="600"/>
        </a:spcBef>
        <a:spcAft>
          <a:spcPct val="0"/>
        </a:spcAft>
        <a:buClr>
          <a:schemeClr val="accent1"/>
        </a:buClr>
        <a:buFont typeface="Arial" panose="020B0604020202020204" pitchFamily="34" charset="0"/>
        <a:buChar char="•"/>
        <a:defRPr sz="1400">
          <a:solidFill>
            <a:schemeClr val="tx2"/>
          </a:solidFill>
          <a:latin typeface="Calibri" panose="020F0502020204030204" pitchFamily="34" charset="0"/>
          <a:ea typeface="MS PGothic" pitchFamily="34" charset="-128"/>
          <a:cs typeface="Calibri" panose="020F0502020204030204" pitchFamily="34" charset="0"/>
        </a:defRPr>
      </a:lvl2pPr>
      <a:lvl3pPr marL="914400" indent="-228600" algn="l" rtl="0" eaLnBrk="1" fontAlgn="base" hangingPunct="1">
        <a:spcBef>
          <a:spcPts val="600"/>
        </a:spcBef>
        <a:spcAft>
          <a:spcPct val="0"/>
        </a:spcAft>
        <a:buClr>
          <a:schemeClr val="accent2"/>
        </a:buClr>
        <a:buFont typeface="Apple Symbols" panose="02000000000000000000" pitchFamily="2" charset="-79"/>
        <a:buChar char="⎻"/>
        <a:defRPr sz="1200">
          <a:solidFill>
            <a:schemeClr val="tx2"/>
          </a:solidFill>
          <a:latin typeface="Calibri" panose="020F0502020204030204" pitchFamily="34" charset="0"/>
          <a:ea typeface="MS PGothic" pitchFamily="34" charset="-128"/>
          <a:cs typeface="Calibri" panose="020F0502020204030204" pitchFamily="34" charset="0"/>
        </a:defRPr>
      </a:lvl3pPr>
      <a:lvl4pPr marL="1325880" indent="-228600" algn="l" rtl="0" eaLnBrk="1" fontAlgn="base" hangingPunct="1">
        <a:spcBef>
          <a:spcPts val="600"/>
        </a:spcBef>
        <a:spcAft>
          <a:spcPct val="0"/>
        </a:spcAft>
        <a:buClr>
          <a:schemeClr val="accent1"/>
        </a:buClr>
        <a:buFont typeface="Arial" panose="020B0604020202020204" pitchFamily="34" charset="0"/>
        <a:buChar char="•"/>
        <a:defRPr sz="1100" baseline="0">
          <a:solidFill>
            <a:schemeClr val="tx2"/>
          </a:solidFill>
          <a:latin typeface="Calibri" panose="020F0502020204030204" pitchFamily="34" charset="0"/>
          <a:ea typeface="MS PGothic" pitchFamily="34" charset="-128"/>
          <a:cs typeface="Calibri" panose="020F0502020204030204" pitchFamily="34" charset="0"/>
        </a:defRPr>
      </a:lvl4pPr>
      <a:lvl5pPr marL="1680210" marR="0" indent="-171450" algn="l" defTabSz="914400" rtl="0" eaLnBrk="1" fontAlgn="base" latinLnBrk="0" hangingPunct="1">
        <a:lnSpc>
          <a:spcPct val="100000"/>
        </a:lnSpc>
        <a:spcBef>
          <a:spcPts val="600"/>
        </a:spcBef>
        <a:spcAft>
          <a:spcPct val="0"/>
        </a:spcAft>
        <a:buClr>
          <a:schemeClr val="accent2"/>
        </a:buClr>
        <a:buSzTx/>
        <a:buFont typeface="Apple Symbols" panose="02000000000000000000" pitchFamily="2" charset="-79"/>
        <a:buChar char="⎻"/>
        <a:tabLst/>
        <a:defRPr sz="1000" b="0" baseline="0">
          <a:solidFill>
            <a:schemeClr val="tx2"/>
          </a:solidFill>
          <a:latin typeface="Calibri" panose="020F0502020204030204" pitchFamily="34" charset="0"/>
          <a:ea typeface="MS PGothic" pitchFamily="34" charset="-128"/>
          <a:cs typeface="Calibri" panose="020F0502020204030204" pitchFamily="34" charset="0"/>
        </a:defRPr>
      </a:lvl5pPr>
      <a:lvl6pPr marL="2514600" indent="-228600" algn="l" rtl="0" eaLnBrk="1" fontAlgn="base" hangingPunct="1">
        <a:spcBef>
          <a:spcPct val="20000"/>
        </a:spcBef>
        <a:spcAft>
          <a:spcPct val="0"/>
        </a:spcAft>
        <a:buChar char="»"/>
        <a:defRPr sz="1600" b="1">
          <a:solidFill>
            <a:srgbClr val="727274"/>
          </a:solidFill>
          <a:latin typeface="+mn-lt"/>
          <a:ea typeface="+mn-ea"/>
        </a:defRPr>
      </a:lvl6pPr>
      <a:lvl7pPr marL="2971800" indent="-228600" algn="l" rtl="0" eaLnBrk="1" fontAlgn="base" hangingPunct="1">
        <a:spcBef>
          <a:spcPct val="20000"/>
        </a:spcBef>
        <a:spcAft>
          <a:spcPct val="0"/>
        </a:spcAft>
        <a:buChar char="»"/>
        <a:defRPr sz="1300" b="1">
          <a:solidFill>
            <a:srgbClr val="727274"/>
          </a:solidFill>
          <a:latin typeface="+mn-lt"/>
          <a:ea typeface="+mn-ea"/>
        </a:defRPr>
      </a:lvl7pPr>
      <a:lvl8pPr marL="3429000" indent="-228600" algn="l" rtl="0" eaLnBrk="1" fontAlgn="base" hangingPunct="1">
        <a:spcBef>
          <a:spcPct val="20000"/>
        </a:spcBef>
        <a:spcAft>
          <a:spcPct val="0"/>
        </a:spcAft>
        <a:buChar char="»"/>
        <a:defRPr sz="16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44DFFE22-F8A6-A54C-98B7-1B79FF122DD2}"/>
              </a:ext>
            </a:extLst>
          </p:cNvPr>
          <p:cNvSpPr>
            <a:spLocks noGrp="1" noChangeArrowheads="1"/>
          </p:cNvSpPr>
          <p:nvPr>
            <p:ph type="sldNum" sz="quarter" idx="4"/>
          </p:nvPr>
        </p:nvSpPr>
        <p:spPr bwMode="auto">
          <a:xfrm>
            <a:off x="8301445" y="4857540"/>
            <a:ext cx="299445"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0">
                <a:solidFill>
                  <a:schemeClr val="accent2"/>
                </a:solidFill>
                <a:latin typeface="Calibri" panose="020F0502020204030204" pitchFamily="34" charset="0"/>
                <a:cs typeface="Calibri" panose="020F0502020204030204" pitchFamily="34" charset="0"/>
              </a:defRPr>
            </a:lvl1pPr>
          </a:lstStyle>
          <a:p>
            <a:fld id="{42C32FFB-F9AE-46F0-A233-A2E628258990}" type="slidenum">
              <a:rPr lang="en-US" smtClean="0"/>
              <a:pPr/>
              <a:t>‹#›</a:t>
            </a:fld>
            <a:endParaRPr lang="en-US" sz="1000" dirty="0"/>
          </a:p>
        </p:txBody>
      </p:sp>
    </p:spTree>
    <p:extLst>
      <p:ext uri="{BB962C8B-B14F-4D97-AF65-F5344CB8AC3E}">
        <p14:creationId xmlns:p14="http://schemas.microsoft.com/office/powerpoint/2010/main" val="3687961279"/>
      </p:ext>
    </p:extLst>
  </p:cSld>
  <p:clrMap bg1="lt1" tx1="dk1" bg2="lt2" tx2="dk2" accent1="accent1" accent2="accent2" accent3="accent3" accent4="accent4" accent5="accent5" accent6="accent6" hlink="hlink" folHlink="folHlink"/>
  <p:sldLayoutIdLst>
    <p:sldLayoutId id="2147484540" r:id="rId1"/>
    <p:sldLayoutId id="2147484530" r:id="rId2"/>
    <p:sldLayoutId id="2147484542" r:id="rId3"/>
    <p:sldLayoutId id="2147484541" r:id="rId4"/>
    <p:sldLayoutId id="2147484544" r:id="rId5"/>
    <p:sldLayoutId id="2147484543" r:id="rId6"/>
  </p:sldLayoutIdLst>
  <p:hf hdr="0" dt="0"/>
  <p:txStyles>
    <p:titleStyle>
      <a:lvl1pPr algn="l" rtl="0" eaLnBrk="1" fontAlgn="base" hangingPunct="1">
        <a:lnSpc>
          <a:spcPct val="80000"/>
        </a:lnSpc>
        <a:spcBef>
          <a:spcPct val="0"/>
        </a:spcBef>
        <a:spcAft>
          <a:spcPct val="0"/>
        </a:spcAft>
        <a:defRPr sz="2600" b="1" i="0">
          <a:solidFill>
            <a:schemeClr val="accent1"/>
          </a:solidFill>
          <a:latin typeface="Arial" panose="020B0604020202020204" pitchFamily="34" charset="0"/>
          <a:ea typeface="MS PGothic" pitchFamily="34" charset="-128"/>
          <a:cs typeface="Arial" panose="020B0604020202020204" pitchFamily="34" charset="0"/>
        </a:defRPr>
      </a:lvl1pPr>
      <a:lvl2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2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4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6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8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200"/>
        </a:spcBef>
        <a:spcAft>
          <a:spcPct val="0"/>
        </a:spcAft>
        <a:defRPr sz="1800">
          <a:solidFill>
            <a:schemeClr val="tx1"/>
          </a:solidFill>
          <a:latin typeface="Arial" panose="020B0604020202020204" pitchFamily="34" charset="0"/>
          <a:ea typeface="MS PGothic" pitchFamily="34" charset="-128"/>
          <a:cs typeface="Arial" panose="020B0604020202020204" pitchFamily="34" charset="0"/>
        </a:defRPr>
      </a:lvl1pPr>
      <a:lvl2pPr marL="502920" indent="-228600" algn="l" rtl="0" eaLnBrk="1" fontAlgn="base" hangingPunct="1">
        <a:spcBef>
          <a:spcPts val="600"/>
        </a:spcBef>
        <a:spcAft>
          <a:spcPct val="0"/>
        </a:spcAft>
        <a:buClr>
          <a:schemeClr val="accent1"/>
        </a:buClr>
        <a:buFont typeface="Arial" panose="020B0604020202020204" pitchFamily="34" charset="0"/>
        <a:buChar char="•"/>
        <a:defRPr sz="1400">
          <a:solidFill>
            <a:schemeClr val="tx1">
              <a:lumMod val="65000"/>
              <a:lumOff val="35000"/>
            </a:schemeClr>
          </a:solidFill>
          <a:latin typeface="Arial" panose="020B0604020202020204" pitchFamily="34" charset="0"/>
          <a:ea typeface="MS PGothic" pitchFamily="34" charset="-128"/>
          <a:cs typeface="Arial" panose="020B0604020202020204" pitchFamily="34" charset="0"/>
        </a:defRPr>
      </a:lvl2pPr>
      <a:lvl3pPr marL="914400" indent="-228600" algn="l" rtl="0" eaLnBrk="1" fontAlgn="base" hangingPunct="1">
        <a:spcBef>
          <a:spcPts val="600"/>
        </a:spcBef>
        <a:spcAft>
          <a:spcPct val="0"/>
        </a:spcAft>
        <a:buClr>
          <a:schemeClr val="accent1"/>
        </a:buClr>
        <a:buFont typeface="Arial" panose="020B0604020202020204" pitchFamily="34" charset="0"/>
        <a:buChar char="•"/>
        <a:defRPr sz="1200">
          <a:solidFill>
            <a:schemeClr val="tx1">
              <a:lumMod val="65000"/>
              <a:lumOff val="35000"/>
            </a:schemeClr>
          </a:solidFill>
          <a:latin typeface="Arial" panose="020B0604020202020204" pitchFamily="34" charset="0"/>
          <a:ea typeface="MS PGothic" pitchFamily="34" charset="-128"/>
          <a:cs typeface="Arial" panose="020B0604020202020204" pitchFamily="34" charset="0"/>
        </a:defRPr>
      </a:lvl3pPr>
      <a:lvl4pPr marL="1325880" indent="-228600" algn="l" rtl="0" eaLnBrk="1" fontAlgn="base" hangingPunct="1">
        <a:spcBef>
          <a:spcPts val="600"/>
        </a:spcBef>
        <a:spcAft>
          <a:spcPct val="0"/>
        </a:spcAft>
        <a:buClr>
          <a:schemeClr val="accent1"/>
        </a:buClr>
        <a:buFont typeface="Arial" panose="020B0604020202020204" pitchFamily="34" charset="0"/>
        <a:buChar char="•"/>
        <a:defRPr sz="1100" baseline="0">
          <a:solidFill>
            <a:schemeClr val="tx1">
              <a:lumMod val="65000"/>
              <a:lumOff val="35000"/>
            </a:schemeClr>
          </a:solidFill>
          <a:latin typeface="Arial" panose="020B0604020202020204" pitchFamily="34" charset="0"/>
          <a:ea typeface="MS PGothic" pitchFamily="34" charset="-128"/>
          <a:cs typeface="Arial" panose="020B0604020202020204" pitchFamily="34" charset="0"/>
        </a:defRPr>
      </a:lvl4pPr>
      <a:lvl5pPr marL="1680210" marR="0" indent="-171450" algn="l" defTabSz="914400" rtl="0" eaLnBrk="1" fontAlgn="base" latinLnBrk="0" hangingPunct="1">
        <a:lnSpc>
          <a:spcPct val="100000"/>
        </a:lnSpc>
        <a:spcBef>
          <a:spcPts val="600"/>
        </a:spcBef>
        <a:spcAft>
          <a:spcPct val="0"/>
        </a:spcAft>
        <a:buClr>
          <a:schemeClr val="accent1"/>
        </a:buClr>
        <a:buSzTx/>
        <a:buFont typeface="Arial" panose="020B0604020202020204" pitchFamily="34" charset="0"/>
        <a:buChar char="•"/>
        <a:tabLst/>
        <a:defRPr sz="1000" b="0" baseline="0">
          <a:solidFill>
            <a:schemeClr val="tx1">
              <a:lumMod val="65000"/>
              <a:lumOff val="35000"/>
            </a:schemeClr>
          </a:solidFill>
          <a:latin typeface="Arial" panose="020B0604020202020204" pitchFamily="34" charset="0"/>
          <a:ea typeface="MS PGothic" pitchFamily="34" charset="-128"/>
          <a:cs typeface="Arial" panose="020B0604020202020204" pitchFamily="34" charset="0"/>
        </a:defRPr>
      </a:lvl5pPr>
      <a:lvl6pPr marL="2514600" indent="-228600" algn="l" rtl="0" eaLnBrk="1" fontAlgn="base" hangingPunct="1">
        <a:spcBef>
          <a:spcPct val="20000"/>
        </a:spcBef>
        <a:spcAft>
          <a:spcPct val="0"/>
        </a:spcAft>
        <a:buChar char="»"/>
        <a:defRPr sz="1600" b="1">
          <a:solidFill>
            <a:srgbClr val="727274"/>
          </a:solidFill>
          <a:latin typeface="+mn-lt"/>
          <a:ea typeface="+mn-ea"/>
        </a:defRPr>
      </a:lvl6pPr>
      <a:lvl7pPr marL="2971800" indent="-228600" algn="l" rtl="0" eaLnBrk="1" fontAlgn="base" hangingPunct="1">
        <a:spcBef>
          <a:spcPct val="20000"/>
        </a:spcBef>
        <a:spcAft>
          <a:spcPct val="0"/>
        </a:spcAft>
        <a:buChar char="»"/>
        <a:defRPr sz="1300" b="1">
          <a:solidFill>
            <a:srgbClr val="727274"/>
          </a:solidFill>
          <a:latin typeface="+mn-lt"/>
          <a:ea typeface="+mn-ea"/>
        </a:defRPr>
      </a:lvl7pPr>
      <a:lvl8pPr marL="3429000" indent="-228600" algn="l" rtl="0" eaLnBrk="1" fontAlgn="base" hangingPunct="1">
        <a:spcBef>
          <a:spcPct val="20000"/>
        </a:spcBef>
        <a:spcAft>
          <a:spcPct val="0"/>
        </a:spcAft>
        <a:buChar char="»"/>
        <a:defRPr sz="16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ratings.leapfroggroup.or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www.hospitalsafetygrade.org/data-review"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leapfroghelpdesk.zendesk.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hospitalsafetyscore.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hospitalsafetyscore.org/for-hospitals/updates-and-timelines-for-hospitals" TargetMode="External"/><Relationship Id="rId2" Type="http://schemas.openxmlformats.org/officeDocument/2006/relationships/hyperlink" Target="http://www.hospitalsafetygrade.org/"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hospitalsafetygrade.org/" TargetMode="External"/><Relationship Id="rId2" Type="http://schemas.openxmlformats.org/officeDocument/2006/relationships/hyperlink" Target="https://leapfroghelpdesk.zendesk.co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DEA98CC-9FA9-0F4E-9DC1-9D9FAF08790A}"/>
              </a:ext>
            </a:extLst>
          </p:cNvPr>
          <p:cNvSpPr>
            <a:spLocks noGrp="1"/>
          </p:cNvSpPr>
          <p:nvPr>
            <p:ph type="subTitle" idx="1"/>
          </p:nvPr>
        </p:nvSpPr>
        <p:spPr/>
        <p:txBody>
          <a:bodyPr/>
          <a:lstStyle/>
          <a:p>
            <a:r>
              <a:rPr lang="en-US" dirty="0"/>
              <a:t>March 2, 2021</a:t>
            </a:r>
          </a:p>
        </p:txBody>
      </p:sp>
      <p:sp>
        <p:nvSpPr>
          <p:cNvPr id="5" name="Text Placeholder 4">
            <a:extLst>
              <a:ext uri="{FF2B5EF4-FFF2-40B4-BE49-F238E27FC236}">
                <a16:creationId xmlns:a16="http://schemas.microsoft.com/office/drawing/2014/main" id="{682FD892-EF38-AC41-8DC8-E84E6A3D8D3D}"/>
              </a:ext>
            </a:extLst>
          </p:cNvPr>
          <p:cNvSpPr>
            <a:spLocks noGrp="1"/>
          </p:cNvSpPr>
          <p:nvPr>
            <p:ph type="body" sz="quarter" idx="10"/>
          </p:nvPr>
        </p:nvSpPr>
        <p:spPr/>
        <p:txBody>
          <a:bodyPr/>
          <a:lstStyle/>
          <a:p>
            <a:r>
              <a:rPr lang="en-US" dirty="0"/>
              <a:t>Overview of the spring 2021 Leapfrog Hospital Safety Grade</a:t>
            </a:r>
          </a:p>
          <a:p>
            <a:pPr lvl="1"/>
            <a:r>
              <a:rPr lang="en-US" sz="1200" dirty="0"/>
              <a:t>Presented by: </a:t>
            </a:r>
            <a:br>
              <a:rPr lang="en-US" sz="1200" dirty="0"/>
            </a:br>
            <a:r>
              <a:rPr lang="en-US" sz="1200" dirty="0"/>
              <a:t>Missy Danforth, Vice President of Health Care Ratings, The Leapfrog Group</a:t>
            </a:r>
          </a:p>
        </p:txBody>
      </p:sp>
    </p:spTree>
    <p:extLst>
      <p:ext uri="{BB962C8B-B14F-4D97-AF65-F5344CB8AC3E}">
        <p14:creationId xmlns:p14="http://schemas.microsoft.com/office/powerpoint/2010/main" val="2469840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D848-F5B9-47FC-9AF9-415F2F9964FB}"/>
              </a:ext>
            </a:extLst>
          </p:cNvPr>
          <p:cNvSpPr>
            <a:spLocks noGrp="1"/>
          </p:cNvSpPr>
          <p:nvPr>
            <p:ph type="title"/>
          </p:nvPr>
        </p:nvSpPr>
        <p:spPr>
          <a:xfrm>
            <a:off x="547077" y="286457"/>
            <a:ext cx="8056359" cy="302840"/>
          </a:xfrm>
        </p:spPr>
        <p:txBody>
          <a:bodyPr/>
          <a:lstStyle/>
          <a:p>
            <a:r>
              <a:rPr lang="en-US" dirty="0"/>
              <a:t>New Imputation Model </a:t>
            </a:r>
          </a:p>
        </p:txBody>
      </p:sp>
      <p:sp>
        <p:nvSpPr>
          <p:cNvPr id="3" name="Content Placeholder 2">
            <a:extLst>
              <a:ext uri="{FF2B5EF4-FFF2-40B4-BE49-F238E27FC236}">
                <a16:creationId xmlns:a16="http://schemas.microsoft.com/office/drawing/2014/main" id="{82DC40BB-436E-4E80-A93F-FA2884A2D98E}"/>
              </a:ext>
            </a:extLst>
          </p:cNvPr>
          <p:cNvSpPr>
            <a:spLocks noGrp="1"/>
          </p:cNvSpPr>
          <p:nvPr>
            <p:ph idx="1"/>
          </p:nvPr>
        </p:nvSpPr>
        <p:spPr/>
        <p:txBody>
          <a:bodyPr/>
          <a:lstStyle/>
          <a:p>
            <a:r>
              <a:rPr lang="en-US" sz="1200" dirty="0"/>
              <a:t>In September 2020, Leapfrog was notified by the American Hospital Association (AHA) that it would not be renewing Leapfrog’s data license for their AHA Annual Survey and Health Information Technology Supplement datasets used in the Hospital Safety Grade. These two datasets have been used by Leapfrog since 2012 to assign scores to hospitals that decline to publicly report via the Leapfrog Hospital Survey on Computerized Physician Order Entry (CPOE), Bar Code Medication Administration (BCMA), and ICU Physician Staffing (IPS). </a:t>
            </a:r>
          </a:p>
          <a:p>
            <a:r>
              <a:rPr lang="en-US" sz="1200" dirty="0"/>
              <a:t>Effective with the spring 2021 Hospital Safety Grade, if a hospital is missing a publicly reported score from the Leapfrog Hospital Survey on Computerized Prescriber Order Entry (CPOE), Bar Code Medication Administration (BCMA), and/or ICU Physician Staffing (IPS), the new 2-step imputation model will be applied for each of the three applicable measures.</a:t>
            </a:r>
          </a:p>
          <a:p>
            <a:endParaRPr lang="en-US" sz="1200" dirty="0"/>
          </a:p>
          <a:p>
            <a:endParaRPr lang="en-US" sz="1200" dirty="0"/>
          </a:p>
          <a:p>
            <a:r>
              <a:rPr lang="en-US" sz="1200" dirty="0"/>
              <a:t> </a:t>
            </a:r>
          </a:p>
          <a:p>
            <a:endParaRPr lang="en-US" dirty="0"/>
          </a:p>
        </p:txBody>
      </p:sp>
      <p:sp>
        <p:nvSpPr>
          <p:cNvPr id="4" name="Slide Number Placeholder 3">
            <a:extLst>
              <a:ext uri="{FF2B5EF4-FFF2-40B4-BE49-F238E27FC236}">
                <a16:creationId xmlns:a16="http://schemas.microsoft.com/office/drawing/2014/main" id="{9B91B5EC-CC6C-472A-94CC-4D6383C7D333}"/>
              </a:ext>
            </a:extLst>
          </p:cNvPr>
          <p:cNvSpPr>
            <a:spLocks noGrp="1"/>
          </p:cNvSpPr>
          <p:nvPr>
            <p:ph type="sldNum" sz="quarter" idx="4"/>
          </p:nvPr>
        </p:nvSpPr>
        <p:spPr/>
        <p:txBody>
          <a:bodyPr/>
          <a:lstStyle/>
          <a:p>
            <a:fld id="{42C32FFB-F9AE-46F0-A233-A2E628258990}" type="slidenum">
              <a:rPr lang="en-US" smtClean="0"/>
              <a:pPr/>
              <a:t>10</a:t>
            </a:fld>
            <a:endParaRPr lang="en-US" sz="1000" dirty="0"/>
          </a:p>
        </p:txBody>
      </p:sp>
      <p:sp>
        <p:nvSpPr>
          <p:cNvPr id="5" name="Footer Placeholder 4">
            <a:extLst>
              <a:ext uri="{FF2B5EF4-FFF2-40B4-BE49-F238E27FC236}">
                <a16:creationId xmlns:a16="http://schemas.microsoft.com/office/drawing/2014/main" id="{38822EE5-701E-4F6E-AF50-17E289C0133D}"/>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721082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FA16-9C74-4E19-82FA-C9D7571E76D2}"/>
              </a:ext>
            </a:extLst>
          </p:cNvPr>
          <p:cNvSpPr>
            <a:spLocks noGrp="1"/>
          </p:cNvSpPr>
          <p:nvPr>
            <p:ph type="title"/>
          </p:nvPr>
        </p:nvSpPr>
        <p:spPr>
          <a:xfrm>
            <a:off x="547077" y="138725"/>
            <a:ext cx="8056359" cy="598305"/>
          </a:xfrm>
        </p:spPr>
        <p:txBody>
          <a:bodyPr/>
          <a:lstStyle/>
          <a:p>
            <a:r>
              <a:rPr lang="en-US" dirty="0"/>
              <a:t>Step 1: Use a hospital’s most recent score on the measure (applies to CPOE, BMCA, and IPS)</a:t>
            </a:r>
          </a:p>
        </p:txBody>
      </p:sp>
      <p:sp>
        <p:nvSpPr>
          <p:cNvPr id="3" name="Content Placeholder 2">
            <a:extLst>
              <a:ext uri="{FF2B5EF4-FFF2-40B4-BE49-F238E27FC236}">
                <a16:creationId xmlns:a16="http://schemas.microsoft.com/office/drawing/2014/main" id="{1CF2E3E4-4811-4516-9865-A87A071B647A}"/>
              </a:ext>
            </a:extLst>
          </p:cNvPr>
          <p:cNvSpPr>
            <a:spLocks noGrp="1"/>
          </p:cNvSpPr>
          <p:nvPr>
            <p:ph idx="1"/>
          </p:nvPr>
        </p:nvSpPr>
        <p:spPr/>
        <p:txBody>
          <a:bodyPr/>
          <a:lstStyle/>
          <a:p>
            <a:pPr marL="0" marR="0">
              <a:lnSpc>
                <a:spcPct val="115000"/>
              </a:lnSpc>
              <a:spcBef>
                <a:spcPts val="1000"/>
              </a:spcBef>
              <a:spcAft>
                <a:spcPts val="10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If the hospital had a score assigned by Leapfrog in the previous four rounds of grades (i.e., fall 2020, spring 2020, fall 2019, spring 2019), the hospital is assigned the most recent score on that measure in the current Hospital Safety Grade (i.e., spring 2021).</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pPr>
            <a:r>
              <a:rPr lang="en-US" sz="1200" u="sng" dirty="0">
                <a:effectLst/>
                <a:latin typeface="Calibri" panose="020F0502020204030204" pitchFamily="34" charset="0"/>
                <a:ea typeface="Times New Roman" panose="02020603050405020304" pitchFamily="18" charset="0"/>
                <a:cs typeface="Calibri" panose="020F0502020204030204" pitchFamily="34" charset="0"/>
              </a:rPr>
              <a:t>Example of Step 1:</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br>
              <a:rPr lang="en-US" sz="1200" dirty="0">
                <a:effectLst/>
                <a:latin typeface="Calibri" panose="020F0502020204030204" pitchFamily="34" charset="0"/>
                <a:ea typeface="Times New Roman" panose="02020603050405020304" pitchFamily="18" charset="0"/>
                <a:cs typeface="Calibri" panose="020F0502020204030204" pitchFamily="34" charset="0"/>
              </a:rPr>
            </a:br>
            <a:r>
              <a:rPr lang="en-US" sz="1200" dirty="0">
                <a:effectLst/>
                <a:latin typeface="Calibri" panose="020F0502020204030204" pitchFamily="34" charset="0"/>
                <a:ea typeface="Times New Roman" panose="02020603050405020304" pitchFamily="18" charset="0"/>
                <a:cs typeface="Calibri" panose="020F0502020204030204" pitchFamily="34" charset="0"/>
              </a:rPr>
              <a:t>A hospital did not submit a Leapfrog Hospital Survey in 2019 or 2020. Therefore, in the fall 2020 Hospital Safety Grade, the hospital’s scores for CPOE, BCMA, and IPS were assigned by Leapfrog based on other supplemental data sources. In the fall 2020 Hospital Safety Grade, the hospital’s CPOE score was 45, BCMA score was 45, and IPS score was 85. For the spring 2021 Hospital Safety Grade, the score of 45 is used for CPOE, 45 is used for BCMA, and 85 is used for IPS.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B51EC8D-89D7-4DA4-9736-3D63706288DE}"/>
              </a:ext>
            </a:extLst>
          </p:cNvPr>
          <p:cNvSpPr>
            <a:spLocks noGrp="1"/>
          </p:cNvSpPr>
          <p:nvPr>
            <p:ph type="sldNum" sz="quarter" idx="4"/>
          </p:nvPr>
        </p:nvSpPr>
        <p:spPr/>
        <p:txBody>
          <a:bodyPr/>
          <a:lstStyle/>
          <a:p>
            <a:fld id="{42C32FFB-F9AE-46F0-A233-A2E628258990}" type="slidenum">
              <a:rPr lang="en-US" smtClean="0"/>
              <a:pPr/>
              <a:t>11</a:t>
            </a:fld>
            <a:endParaRPr lang="en-US" sz="1000" dirty="0"/>
          </a:p>
        </p:txBody>
      </p:sp>
      <p:sp>
        <p:nvSpPr>
          <p:cNvPr id="5" name="Footer Placeholder 4">
            <a:extLst>
              <a:ext uri="{FF2B5EF4-FFF2-40B4-BE49-F238E27FC236}">
                <a16:creationId xmlns:a16="http://schemas.microsoft.com/office/drawing/2014/main" id="{48CC040C-3465-4CFA-9B2C-FCD71A7BAF9D}"/>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063702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098B-DB0A-45A8-8009-A7F70545B1CA}"/>
              </a:ext>
            </a:extLst>
          </p:cNvPr>
          <p:cNvSpPr>
            <a:spLocks noGrp="1"/>
          </p:cNvSpPr>
          <p:nvPr>
            <p:ph type="title"/>
          </p:nvPr>
        </p:nvSpPr>
        <p:spPr>
          <a:xfrm>
            <a:off x="547077" y="138725"/>
            <a:ext cx="8056359" cy="598305"/>
          </a:xfrm>
        </p:spPr>
        <p:txBody>
          <a:bodyPr/>
          <a:lstStyle/>
          <a:p>
            <a:r>
              <a:rPr lang="en-US" dirty="0"/>
              <a:t>Step 2: Use the mean of the scores assigned to other “like” hospitals (applies to CPOE and BCMA only) </a:t>
            </a:r>
          </a:p>
        </p:txBody>
      </p:sp>
      <p:sp>
        <p:nvSpPr>
          <p:cNvPr id="3" name="Content Placeholder 2">
            <a:extLst>
              <a:ext uri="{FF2B5EF4-FFF2-40B4-BE49-F238E27FC236}">
                <a16:creationId xmlns:a16="http://schemas.microsoft.com/office/drawing/2014/main" id="{3C64A591-4DCB-472F-89EB-536D8E68FB6A}"/>
              </a:ext>
            </a:extLst>
          </p:cNvPr>
          <p:cNvSpPr>
            <a:spLocks noGrp="1"/>
          </p:cNvSpPr>
          <p:nvPr>
            <p:ph idx="1"/>
          </p:nvPr>
        </p:nvSpPr>
        <p:spPr/>
        <p:txBody>
          <a:bodyPr/>
          <a:lstStyle/>
          <a:p>
            <a:pPr marL="0" marR="0">
              <a:lnSpc>
                <a:spcPct val="115000"/>
              </a:lnSpc>
              <a:spcBef>
                <a:spcPts val="1000"/>
              </a:spcBef>
              <a:spcAft>
                <a:spcPts val="10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hospital is assigned to a cohort of other similar hospitals using three or four hospital characteristics obtained from the most recent CMS Impact File: (1) urban/rural status, (2) safety net status (determined by disproportionate share hospital patient percentage), (3) number of beds, and (4) teaching status (determined by Resident to Bed Ratio). Teaching Status is only used for urban cohorts.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200" dirty="0">
                <a:effectLst/>
                <a:latin typeface="Calibri" panose="020F0502020204030204" pitchFamily="34" charset="0"/>
                <a:ea typeface="Times New Roman" panose="02020603050405020304" pitchFamily="18" charset="0"/>
              </a:rPr>
              <a:t>The hospital is assigned the mean score of that cohort. The mean score is calculated based on hospitals that have a score in the current round (i.e., spring 2021) from either Leapfrog’s </a:t>
            </a:r>
            <a:r>
              <a:rPr lang="en-US" sz="1200" u="sng" dirty="0">
                <a:solidFill>
                  <a:srgbClr val="012F6B"/>
                </a:solidFill>
                <a:effectLst/>
                <a:latin typeface="Calibri" panose="020F0502020204030204" pitchFamily="34" charset="0"/>
                <a:ea typeface="Times New Roman" panose="02020603050405020304" pitchFamily="18" charset="0"/>
                <a:cs typeface="Calibri" panose="020F0502020204030204" pitchFamily="34" charset="0"/>
                <a:hlinkClick r:id="rId2"/>
              </a:rPr>
              <a:t>publicly reported</a:t>
            </a:r>
            <a:r>
              <a:rPr lang="en-US" sz="1200" dirty="0">
                <a:effectLst/>
                <a:latin typeface="Calibri" panose="020F0502020204030204" pitchFamily="34" charset="0"/>
                <a:ea typeface="Times New Roman" panose="02020603050405020304" pitchFamily="18" charset="0"/>
              </a:rPr>
              <a:t> Survey Results or Step 1 of the imputation model.</a:t>
            </a:r>
          </a:p>
          <a:p>
            <a:pPr marL="0" marR="0">
              <a:lnSpc>
                <a:spcPct val="115000"/>
              </a:lnSpc>
              <a:spcBef>
                <a:spcPts val="1000"/>
              </a:spcBef>
              <a:spcAft>
                <a:spcPts val="1000"/>
              </a:spcAft>
            </a:pPr>
            <a:r>
              <a:rPr lang="en-US" sz="1200" u="sng" dirty="0">
                <a:effectLst/>
                <a:latin typeface="Calibri" panose="020F0502020204030204" pitchFamily="34" charset="0"/>
                <a:ea typeface="Times New Roman" panose="02020603050405020304" pitchFamily="18" charset="0"/>
                <a:cs typeface="Calibri" panose="020F0502020204030204" pitchFamily="34" charset="0"/>
              </a:rPr>
              <a:t>Example of Step 2:</a:t>
            </a:r>
            <a:br>
              <a:rPr lang="en-US" sz="1200" u="sng" dirty="0">
                <a:ea typeface="Times New Roman" panose="02020603050405020304" pitchFamily="18" charset="0"/>
                <a:cs typeface="Times New Roman" panose="02020603050405020304" pitchFamily="18" charset="0"/>
              </a:rPr>
            </a:br>
            <a:r>
              <a:rPr lang="en-US" sz="1200" dirty="0">
                <a:effectLst/>
                <a:latin typeface="Calibri" panose="020F0502020204030204" pitchFamily="34" charset="0"/>
                <a:ea typeface="Times New Roman" panose="02020603050405020304" pitchFamily="18" charset="0"/>
                <a:cs typeface="Calibri" panose="020F0502020204030204" pitchFamily="34" charset="0"/>
              </a:rPr>
              <a:t>The hospital is missing scores for CPOE, BCMA, and IPS because they have never submitted a Leapfrog Hospital Survey or had data available via other supplemental data sources. In fact, due to missing data, they have never received a Hospital Safety Grade. Therefore, in the spring 2021 Hospital Safety Grade, the hospital will be assigned scores based on the mean CPOE and BCMA scores of other similar hospitals in the U.S. and may receive a Hospital Safety Grade for the first time. </a:t>
            </a:r>
            <a:br>
              <a:rPr lang="en-US" sz="1800" dirty="0">
                <a:effectLst/>
                <a:latin typeface="Calibri" panose="020F0502020204030204" pitchFamily="34" charset="0"/>
                <a:ea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CBAFBF9A-1BA5-400A-ADDB-B2A87328AEBF}"/>
              </a:ext>
            </a:extLst>
          </p:cNvPr>
          <p:cNvSpPr>
            <a:spLocks noGrp="1"/>
          </p:cNvSpPr>
          <p:nvPr>
            <p:ph type="sldNum" sz="quarter" idx="4"/>
          </p:nvPr>
        </p:nvSpPr>
        <p:spPr/>
        <p:txBody>
          <a:bodyPr/>
          <a:lstStyle/>
          <a:p>
            <a:fld id="{42C32FFB-F9AE-46F0-A233-A2E628258990}" type="slidenum">
              <a:rPr lang="en-US" smtClean="0"/>
              <a:pPr/>
              <a:t>12</a:t>
            </a:fld>
            <a:endParaRPr lang="en-US" sz="1000" dirty="0"/>
          </a:p>
        </p:txBody>
      </p:sp>
      <p:sp>
        <p:nvSpPr>
          <p:cNvPr id="5" name="Footer Placeholder 4">
            <a:extLst>
              <a:ext uri="{FF2B5EF4-FFF2-40B4-BE49-F238E27FC236}">
                <a16:creationId xmlns:a16="http://schemas.microsoft.com/office/drawing/2014/main" id="{45B03B10-FD01-48AC-A2A6-DA104611081B}"/>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45303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E5F2-AB40-402E-BD7C-AA8CEC832148}"/>
              </a:ext>
            </a:extLst>
          </p:cNvPr>
          <p:cNvSpPr>
            <a:spLocks noGrp="1"/>
          </p:cNvSpPr>
          <p:nvPr>
            <p:ph type="title"/>
          </p:nvPr>
        </p:nvSpPr>
        <p:spPr>
          <a:xfrm>
            <a:off x="547077" y="286457"/>
            <a:ext cx="8056359" cy="302840"/>
          </a:xfrm>
        </p:spPr>
        <p:txBody>
          <a:bodyPr/>
          <a:lstStyle/>
          <a:p>
            <a:r>
              <a:rPr lang="en-US" dirty="0"/>
              <a:t>Hospital Characteristics used in Step 2</a:t>
            </a:r>
          </a:p>
        </p:txBody>
      </p:sp>
      <p:graphicFrame>
        <p:nvGraphicFramePr>
          <p:cNvPr id="6" name="Content Placeholder 5">
            <a:extLst>
              <a:ext uri="{FF2B5EF4-FFF2-40B4-BE49-F238E27FC236}">
                <a16:creationId xmlns:a16="http://schemas.microsoft.com/office/drawing/2014/main" id="{767B6503-A0B3-46E5-8057-3A774B21A0C8}"/>
              </a:ext>
            </a:extLst>
          </p:cNvPr>
          <p:cNvGraphicFramePr>
            <a:graphicFrameLocks noGrp="1"/>
          </p:cNvGraphicFramePr>
          <p:nvPr>
            <p:ph idx="1"/>
          </p:nvPr>
        </p:nvGraphicFramePr>
        <p:xfrm>
          <a:off x="1377950" y="1737995"/>
          <a:ext cx="6394450" cy="2051685"/>
        </p:xfrm>
        <a:graphic>
          <a:graphicData uri="http://schemas.openxmlformats.org/drawingml/2006/table">
            <a:tbl>
              <a:tblPr firstRow="1" firstCol="1" bandRow="1"/>
              <a:tblGrid>
                <a:gridCol w="1250950">
                  <a:extLst>
                    <a:ext uri="{9D8B030D-6E8A-4147-A177-3AD203B41FA5}">
                      <a16:colId xmlns:a16="http://schemas.microsoft.com/office/drawing/2014/main" val="2580775654"/>
                    </a:ext>
                  </a:extLst>
                </a:gridCol>
                <a:gridCol w="1314450">
                  <a:extLst>
                    <a:ext uri="{9D8B030D-6E8A-4147-A177-3AD203B41FA5}">
                      <a16:colId xmlns:a16="http://schemas.microsoft.com/office/drawing/2014/main" val="1817140779"/>
                    </a:ext>
                  </a:extLst>
                </a:gridCol>
                <a:gridCol w="3829050">
                  <a:extLst>
                    <a:ext uri="{9D8B030D-6E8A-4147-A177-3AD203B41FA5}">
                      <a16:colId xmlns:a16="http://schemas.microsoft.com/office/drawing/2014/main" val="529433274"/>
                    </a:ext>
                  </a:extLst>
                </a:gridCol>
              </a:tblGrid>
              <a:tr h="0">
                <a:tc>
                  <a:txBody>
                    <a:bodyPr/>
                    <a:lstStyle/>
                    <a:p>
                      <a:pPr marL="0" marR="0">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Characteristic</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7BC20"/>
                      </a:solidFill>
                      <a:prstDash val="solid"/>
                      <a:round/>
                      <a:headEnd type="none" w="med" len="med"/>
                      <a:tailEnd type="none" w="med" len="med"/>
                    </a:lnL>
                    <a:lnR>
                      <a:noFill/>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solidFill>
                      <a:srgbClr val="012F6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Column in CMS Impact File</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solidFill>
                      <a:srgbClr val="012F6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Criteria</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solidFill>
                      <a:srgbClr val="012F6B"/>
                    </a:solidFill>
                  </a:tcPr>
                </a:tc>
                <a:extLst>
                  <a:ext uri="{0D108BD9-81ED-4DB2-BD59-A6C34878D82A}">
                    <a16:rowId xmlns:a16="http://schemas.microsoft.com/office/drawing/2014/main" val="2433283862"/>
                  </a:ext>
                </a:extLst>
              </a:tr>
              <a:tr h="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Urban/rural status</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URGEO (Column I)</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Urban</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Rural</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extLst>
                  <a:ext uri="{0D108BD9-81ED-4DB2-BD59-A6C34878D82A}">
                    <a16:rowId xmlns:a16="http://schemas.microsoft.com/office/drawing/2014/main" val="3881623612"/>
                  </a:ext>
                </a:extLst>
              </a:tr>
              <a:tr h="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Safety net status</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DSHPCT (Column Y)</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Non-safety net: DSHPCT is less than 0.4031*</a:t>
                      </a:r>
                      <a:br>
                        <a:rPr lang="en-US" sz="1000">
                          <a:effectLst/>
                          <a:latin typeface="Calibri" panose="020F0502020204030204" pitchFamily="34" charset="0"/>
                          <a:ea typeface="Times New Roman" panose="02020603050405020304" pitchFamily="18" charset="0"/>
                          <a:cs typeface="Calibri" panose="020F0502020204030204" pitchFamily="34" charset="0"/>
                        </a:rPr>
                      </a:br>
                      <a:r>
                        <a:rPr lang="en-US" sz="1000">
                          <a:effectLst/>
                          <a:latin typeface="Calibri" panose="020F0502020204030204" pitchFamily="34" charset="0"/>
                          <a:ea typeface="Times New Roman" panose="02020603050405020304" pitchFamily="18" charset="0"/>
                          <a:cs typeface="Calibri" panose="020F0502020204030204" pitchFamily="34" charset="0"/>
                        </a:rPr>
                        <a:t>Safety net: DSHPCT is greater than or equal to 0.4031*</a:t>
                      </a:r>
                      <a:br>
                        <a:rPr lang="en-US" sz="1000">
                          <a:effectLst/>
                          <a:latin typeface="Calibri" panose="020F0502020204030204" pitchFamily="34" charset="0"/>
                          <a:ea typeface="Times New Roman" panose="02020603050405020304" pitchFamily="18" charset="0"/>
                          <a:cs typeface="Calibri" panose="020F0502020204030204" pitchFamily="34" charset="0"/>
                        </a:rPr>
                      </a:br>
                      <a:br>
                        <a:rPr lang="en-US" sz="1000">
                          <a:effectLst/>
                          <a:latin typeface="Calibri" panose="020F0502020204030204" pitchFamily="34" charset="0"/>
                          <a:ea typeface="Times New Roman" panose="02020603050405020304" pitchFamily="18" charset="0"/>
                          <a:cs typeface="Calibri" panose="020F0502020204030204" pitchFamily="34" charset="0"/>
                        </a:rPr>
                      </a:br>
                      <a:r>
                        <a:rPr lang="en-US" sz="1000">
                          <a:effectLst/>
                          <a:latin typeface="Calibri" panose="020F0502020204030204" pitchFamily="34" charset="0"/>
                          <a:ea typeface="Times New Roman" panose="02020603050405020304" pitchFamily="18" charset="0"/>
                          <a:cs typeface="Calibri" panose="020F0502020204030204" pitchFamily="34" charset="0"/>
                        </a:rPr>
                        <a:t>*0.4031 is the 80</a:t>
                      </a:r>
                      <a:r>
                        <a:rPr lang="en-US" sz="1000" baseline="30000">
                          <a:effectLst/>
                          <a:latin typeface="Calibri" panose="020F0502020204030204" pitchFamily="34" charset="0"/>
                          <a:ea typeface="Times New Roman" panose="02020603050405020304" pitchFamily="18" charset="0"/>
                          <a:cs typeface="Calibri" panose="020F0502020204030204" pitchFamily="34" charset="0"/>
                        </a:rPr>
                        <a:t>th</a:t>
                      </a:r>
                      <a:r>
                        <a:rPr lang="en-US" sz="1000">
                          <a:effectLst/>
                          <a:latin typeface="Calibri" panose="020F0502020204030204" pitchFamily="34" charset="0"/>
                          <a:ea typeface="Times New Roman" panose="02020603050405020304" pitchFamily="18" charset="0"/>
                          <a:cs typeface="Calibri" panose="020F0502020204030204" pitchFamily="34" charset="0"/>
                        </a:rPr>
                        <a:t> percentile of the IMPACT file.</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extLst>
                  <a:ext uri="{0D108BD9-81ED-4DB2-BD59-A6C34878D82A}">
                    <a16:rowId xmlns:a16="http://schemas.microsoft.com/office/drawing/2014/main" val="3206580579"/>
                  </a:ext>
                </a:extLst>
              </a:tr>
              <a:tr h="0">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 of Beds</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Beds (Column U)</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Fewer than 100 beds</a:t>
                      </a:r>
                      <a:br>
                        <a:rPr lang="en-US" sz="1000">
                          <a:effectLst/>
                          <a:latin typeface="Calibri" panose="020F0502020204030204" pitchFamily="34" charset="0"/>
                          <a:ea typeface="Times New Roman" panose="02020603050405020304" pitchFamily="18" charset="0"/>
                          <a:cs typeface="Calibri" panose="020F0502020204030204" pitchFamily="34" charset="0"/>
                        </a:rPr>
                      </a:br>
                      <a:r>
                        <a:rPr lang="en-US" sz="1000">
                          <a:effectLst/>
                          <a:latin typeface="Calibri" panose="020F0502020204030204" pitchFamily="34" charset="0"/>
                          <a:ea typeface="Times New Roman" panose="02020603050405020304" pitchFamily="18" charset="0"/>
                          <a:cs typeface="Calibri" panose="020F0502020204030204" pitchFamily="34" charset="0"/>
                        </a:rPr>
                        <a:t>100 or more beds</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extLst>
                  <a:ext uri="{0D108BD9-81ED-4DB2-BD59-A6C34878D82A}">
                    <a16:rowId xmlns:a16="http://schemas.microsoft.com/office/drawing/2014/main" val="3514234122"/>
                  </a:ext>
                </a:extLst>
              </a:tr>
              <a:tr h="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Teaching status</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Resident to Bed Ratio (Column S)</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Non-teaching: Resident to bed Ratio equals 0</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Teaching: Resident to bed ratio is greater than 0</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extLst>
                  <a:ext uri="{0D108BD9-81ED-4DB2-BD59-A6C34878D82A}">
                    <a16:rowId xmlns:a16="http://schemas.microsoft.com/office/drawing/2014/main" val="3420112546"/>
                  </a:ext>
                </a:extLst>
              </a:tr>
            </a:tbl>
          </a:graphicData>
        </a:graphic>
      </p:graphicFrame>
      <p:sp>
        <p:nvSpPr>
          <p:cNvPr id="4" name="Slide Number Placeholder 3">
            <a:extLst>
              <a:ext uri="{FF2B5EF4-FFF2-40B4-BE49-F238E27FC236}">
                <a16:creationId xmlns:a16="http://schemas.microsoft.com/office/drawing/2014/main" id="{B7EC5849-E113-4325-BE77-433199F7A520}"/>
              </a:ext>
            </a:extLst>
          </p:cNvPr>
          <p:cNvSpPr>
            <a:spLocks noGrp="1"/>
          </p:cNvSpPr>
          <p:nvPr>
            <p:ph type="sldNum" sz="quarter" idx="4"/>
          </p:nvPr>
        </p:nvSpPr>
        <p:spPr/>
        <p:txBody>
          <a:bodyPr/>
          <a:lstStyle/>
          <a:p>
            <a:fld id="{42C32FFB-F9AE-46F0-A233-A2E628258990}" type="slidenum">
              <a:rPr lang="en-US" smtClean="0"/>
              <a:pPr/>
              <a:t>13</a:t>
            </a:fld>
            <a:endParaRPr lang="en-US" sz="1000" dirty="0"/>
          </a:p>
        </p:txBody>
      </p:sp>
      <p:sp>
        <p:nvSpPr>
          <p:cNvPr id="5" name="Footer Placeholder 4">
            <a:extLst>
              <a:ext uri="{FF2B5EF4-FFF2-40B4-BE49-F238E27FC236}">
                <a16:creationId xmlns:a16="http://schemas.microsoft.com/office/drawing/2014/main" id="{75000287-18ED-40BA-99BD-09F8F19EE06A}"/>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62816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E972C-65F2-439D-972A-020DF5F7FA41}"/>
              </a:ext>
            </a:extLst>
          </p:cNvPr>
          <p:cNvSpPr>
            <a:spLocks noGrp="1"/>
          </p:cNvSpPr>
          <p:nvPr>
            <p:ph type="title"/>
          </p:nvPr>
        </p:nvSpPr>
        <p:spPr>
          <a:xfrm>
            <a:off x="547077" y="286457"/>
            <a:ext cx="8056359" cy="302840"/>
          </a:xfrm>
        </p:spPr>
        <p:txBody>
          <a:bodyPr/>
          <a:lstStyle/>
          <a:p>
            <a:r>
              <a:rPr lang="en-US" dirty="0"/>
              <a:t>“Like” hospital cohorts used in Step 2</a:t>
            </a:r>
          </a:p>
        </p:txBody>
      </p:sp>
      <p:graphicFrame>
        <p:nvGraphicFramePr>
          <p:cNvPr id="6" name="Content Placeholder 5">
            <a:extLst>
              <a:ext uri="{FF2B5EF4-FFF2-40B4-BE49-F238E27FC236}">
                <a16:creationId xmlns:a16="http://schemas.microsoft.com/office/drawing/2014/main" id="{D6EE3358-0048-4681-9EAE-6B29751A1FBF}"/>
              </a:ext>
            </a:extLst>
          </p:cNvPr>
          <p:cNvGraphicFramePr>
            <a:graphicFrameLocks noGrp="1"/>
          </p:cNvGraphicFramePr>
          <p:nvPr>
            <p:ph idx="1"/>
          </p:nvPr>
        </p:nvGraphicFramePr>
        <p:xfrm>
          <a:off x="547688" y="1516253"/>
          <a:ext cx="8054975" cy="2495169"/>
        </p:xfrm>
        <a:graphic>
          <a:graphicData uri="http://schemas.openxmlformats.org/drawingml/2006/table">
            <a:tbl>
              <a:tblPr firstRow="1" firstCol="1" bandRow="1"/>
              <a:tblGrid>
                <a:gridCol w="834132">
                  <a:extLst>
                    <a:ext uri="{9D8B030D-6E8A-4147-A177-3AD203B41FA5}">
                      <a16:colId xmlns:a16="http://schemas.microsoft.com/office/drawing/2014/main" val="616688454"/>
                    </a:ext>
                  </a:extLst>
                </a:gridCol>
                <a:gridCol w="896381">
                  <a:extLst>
                    <a:ext uri="{9D8B030D-6E8A-4147-A177-3AD203B41FA5}">
                      <a16:colId xmlns:a16="http://schemas.microsoft.com/office/drawing/2014/main" val="4173464288"/>
                    </a:ext>
                  </a:extLst>
                </a:gridCol>
                <a:gridCol w="1232523">
                  <a:extLst>
                    <a:ext uri="{9D8B030D-6E8A-4147-A177-3AD203B41FA5}">
                      <a16:colId xmlns:a16="http://schemas.microsoft.com/office/drawing/2014/main" val="2444590665"/>
                    </a:ext>
                  </a:extLst>
                </a:gridCol>
                <a:gridCol w="1400595">
                  <a:extLst>
                    <a:ext uri="{9D8B030D-6E8A-4147-A177-3AD203B41FA5}">
                      <a16:colId xmlns:a16="http://schemas.microsoft.com/office/drawing/2014/main" val="1744969223"/>
                    </a:ext>
                  </a:extLst>
                </a:gridCol>
                <a:gridCol w="1512642">
                  <a:extLst>
                    <a:ext uri="{9D8B030D-6E8A-4147-A177-3AD203B41FA5}">
                      <a16:colId xmlns:a16="http://schemas.microsoft.com/office/drawing/2014/main" val="1391891943"/>
                    </a:ext>
                  </a:extLst>
                </a:gridCol>
                <a:gridCol w="1233768">
                  <a:extLst>
                    <a:ext uri="{9D8B030D-6E8A-4147-A177-3AD203B41FA5}">
                      <a16:colId xmlns:a16="http://schemas.microsoft.com/office/drawing/2014/main" val="4008852583"/>
                    </a:ext>
                  </a:extLst>
                </a:gridCol>
                <a:gridCol w="944934">
                  <a:extLst>
                    <a:ext uri="{9D8B030D-6E8A-4147-A177-3AD203B41FA5}">
                      <a16:colId xmlns:a16="http://schemas.microsoft.com/office/drawing/2014/main" val="1177392661"/>
                    </a:ext>
                  </a:extLst>
                </a:gridCol>
              </a:tblGrid>
              <a:tr h="505335">
                <a:tc>
                  <a:txBody>
                    <a:bodyPr/>
                    <a:lstStyle/>
                    <a:p>
                      <a:pPr marL="0" marR="0">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Cohort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a:noFill/>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solidFill>
                      <a:srgbClr val="012F6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Urban/Rural Status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a:noFill/>
                    </a:lnL>
                    <a:lnR>
                      <a:noFill/>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solidFill>
                      <a:srgbClr val="012F6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Safety Net Status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a:noFill/>
                    </a:lnL>
                    <a:lnR>
                      <a:noFill/>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solidFill>
                      <a:srgbClr val="012F6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Teaching Status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a:noFill/>
                    </a:lnL>
                    <a:lnR>
                      <a:noFill/>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solidFill>
                      <a:srgbClr val="012F6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Number of Beds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a:noFill/>
                    </a:lnL>
                    <a:lnR>
                      <a:noFill/>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solidFill>
                      <a:srgbClr val="012F6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Step 2 CPOE Score (Mean of Cohort)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a:noFill/>
                    </a:lnL>
                    <a:lnR>
                      <a:noFill/>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solidFill>
                      <a:srgbClr val="012F6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Step 2 BCMA Score (Mean of Cohort)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a:noFill/>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solidFill>
                      <a:srgbClr val="012F6B"/>
                    </a:solidFill>
                  </a:tcPr>
                </a:tc>
                <a:extLst>
                  <a:ext uri="{0D108BD9-81ED-4DB2-BD59-A6C34878D82A}">
                    <a16:rowId xmlns:a16="http://schemas.microsoft.com/office/drawing/2014/main" val="2347866611"/>
                  </a:ext>
                </a:extLst>
              </a:tr>
              <a:tr h="161722">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Cohort 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Rural</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Non-Safety Net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Not Applicable to Rural</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Fewer than 100 beds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65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68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extLst>
                  <a:ext uri="{0D108BD9-81ED-4DB2-BD59-A6C34878D82A}">
                    <a16:rowId xmlns:a16="http://schemas.microsoft.com/office/drawing/2014/main" val="1827967550"/>
                  </a:ext>
                </a:extLst>
              </a:tr>
              <a:tr h="161722">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Cohort 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Rural</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Non-Safety Net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Not Applicable to Rural</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100 or more beds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76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78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extLst>
                  <a:ext uri="{0D108BD9-81ED-4DB2-BD59-A6C34878D82A}">
                    <a16:rowId xmlns:a16="http://schemas.microsoft.com/office/drawing/2014/main" val="3386672308"/>
                  </a:ext>
                </a:extLst>
              </a:tr>
              <a:tr h="161722">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Cohort 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Rural</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Safety Net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Not Applicable to Rural</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Fewer than 100 beds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66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68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extLst>
                  <a:ext uri="{0D108BD9-81ED-4DB2-BD59-A6C34878D82A}">
                    <a16:rowId xmlns:a16="http://schemas.microsoft.com/office/drawing/2014/main" val="3093463199"/>
                  </a:ext>
                </a:extLst>
              </a:tr>
              <a:tr h="161722">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Cohort 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Rural</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Safety Net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Not Applicable to Rural</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100 or more beds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68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76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extLst>
                  <a:ext uri="{0D108BD9-81ED-4DB2-BD59-A6C34878D82A}">
                    <a16:rowId xmlns:a16="http://schemas.microsoft.com/office/drawing/2014/main" val="2681839364"/>
                  </a:ext>
                </a:extLst>
              </a:tr>
              <a:tr h="161722">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Cohort 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Urban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Non-Safety Net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Non-Teaching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Fewer than 100 beds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80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78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extLst>
                  <a:ext uri="{0D108BD9-81ED-4DB2-BD59-A6C34878D82A}">
                    <a16:rowId xmlns:a16="http://schemas.microsoft.com/office/drawing/2014/main" val="1419794236"/>
                  </a:ext>
                </a:extLst>
              </a:tr>
              <a:tr h="161722">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Cohort 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Urban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Non-Safety Net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Non-Teaching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100 or more beds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86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86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extLst>
                  <a:ext uri="{0D108BD9-81ED-4DB2-BD59-A6C34878D82A}">
                    <a16:rowId xmlns:a16="http://schemas.microsoft.com/office/drawing/2014/main" val="1310628211"/>
                  </a:ext>
                </a:extLst>
              </a:tr>
              <a:tr h="161722">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Cohort 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Urban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Non-Safety Net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Teaching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Fewer than 100 beds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81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77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extLst>
                  <a:ext uri="{0D108BD9-81ED-4DB2-BD59-A6C34878D82A}">
                    <a16:rowId xmlns:a16="http://schemas.microsoft.com/office/drawing/2014/main" val="1192990013"/>
                  </a:ext>
                </a:extLst>
              </a:tr>
              <a:tr h="161722">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Cohort 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Urban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Non-Safety Net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Teaching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100 or more beds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86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85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extLst>
                  <a:ext uri="{0D108BD9-81ED-4DB2-BD59-A6C34878D82A}">
                    <a16:rowId xmlns:a16="http://schemas.microsoft.com/office/drawing/2014/main" val="1162432112"/>
                  </a:ext>
                </a:extLst>
              </a:tr>
              <a:tr h="161722">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Cohort 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Urban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Safety Net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Non-Teaching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Fewer than 100 beds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72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76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extLst>
                  <a:ext uri="{0D108BD9-81ED-4DB2-BD59-A6C34878D82A}">
                    <a16:rowId xmlns:a16="http://schemas.microsoft.com/office/drawing/2014/main" val="3309412070"/>
                  </a:ext>
                </a:extLst>
              </a:tr>
              <a:tr h="161722">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Cohort 10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Urban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Safety Net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Non-Teaching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100 or more beds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81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83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extLst>
                  <a:ext uri="{0D108BD9-81ED-4DB2-BD59-A6C34878D82A}">
                    <a16:rowId xmlns:a16="http://schemas.microsoft.com/office/drawing/2014/main" val="959073874"/>
                  </a:ext>
                </a:extLst>
              </a:tr>
              <a:tr h="161722">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Cohort 11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Urban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Safety Net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Teaching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Fewer than 100 beds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73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64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extLst>
                  <a:ext uri="{0D108BD9-81ED-4DB2-BD59-A6C34878D82A}">
                    <a16:rowId xmlns:a16="http://schemas.microsoft.com/office/drawing/2014/main" val="4056352472"/>
                  </a:ext>
                </a:extLst>
              </a:tr>
              <a:tr h="161722">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Cohort 12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Urban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Safety Net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Teaching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100 or more beds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89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85</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229" marR="67229" marT="0" marB="0">
                    <a:lnL w="12700" cap="flat" cmpd="sng" algn="ctr">
                      <a:solidFill>
                        <a:srgbClr val="77BC20"/>
                      </a:solidFill>
                      <a:prstDash val="solid"/>
                      <a:round/>
                      <a:headEnd type="none" w="med" len="med"/>
                      <a:tailEnd type="none" w="med" len="med"/>
                    </a:lnL>
                    <a:lnR w="12700" cap="flat" cmpd="sng" algn="ctr">
                      <a:solidFill>
                        <a:srgbClr val="77BC20"/>
                      </a:solidFill>
                      <a:prstDash val="solid"/>
                      <a:round/>
                      <a:headEnd type="none" w="med" len="med"/>
                      <a:tailEnd type="none" w="med" len="med"/>
                    </a:lnR>
                    <a:lnT w="12700" cap="flat" cmpd="sng" algn="ctr">
                      <a:solidFill>
                        <a:srgbClr val="77BC20"/>
                      </a:solidFill>
                      <a:prstDash val="solid"/>
                      <a:round/>
                      <a:headEnd type="none" w="med" len="med"/>
                      <a:tailEnd type="none" w="med" len="med"/>
                    </a:lnT>
                    <a:lnB w="12700" cap="flat" cmpd="sng" algn="ctr">
                      <a:solidFill>
                        <a:srgbClr val="77BC20"/>
                      </a:solidFill>
                      <a:prstDash val="solid"/>
                      <a:round/>
                      <a:headEnd type="none" w="med" len="med"/>
                      <a:tailEnd type="none" w="med" len="med"/>
                    </a:lnB>
                  </a:tcPr>
                </a:tc>
                <a:extLst>
                  <a:ext uri="{0D108BD9-81ED-4DB2-BD59-A6C34878D82A}">
                    <a16:rowId xmlns:a16="http://schemas.microsoft.com/office/drawing/2014/main" val="2893391720"/>
                  </a:ext>
                </a:extLst>
              </a:tr>
            </a:tbl>
          </a:graphicData>
        </a:graphic>
      </p:graphicFrame>
      <p:sp>
        <p:nvSpPr>
          <p:cNvPr id="4" name="Slide Number Placeholder 3">
            <a:extLst>
              <a:ext uri="{FF2B5EF4-FFF2-40B4-BE49-F238E27FC236}">
                <a16:creationId xmlns:a16="http://schemas.microsoft.com/office/drawing/2014/main" id="{69180462-F7E0-4E8D-8B2C-4F54228CAF3E}"/>
              </a:ext>
            </a:extLst>
          </p:cNvPr>
          <p:cNvSpPr>
            <a:spLocks noGrp="1"/>
          </p:cNvSpPr>
          <p:nvPr>
            <p:ph type="sldNum" sz="quarter" idx="4"/>
          </p:nvPr>
        </p:nvSpPr>
        <p:spPr/>
        <p:txBody>
          <a:bodyPr/>
          <a:lstStyle/>
          <a:p>
            <a:fld id="{42C32FFB-F9AE-46F0-A233-A2E628258990}" type="slidenum">
              <a:rPr lang="en-US" smtClean="0"/>
              <a:pPr/>
              <a:t>14</a:t>
            </a:fld>
            <a:endParaRPr lang="en-US" sz="1000" dirty="0"/>
          </a:p>
        </p:txBody>
      </p:sp>
      <p:sp>
        <p:nvSpPr>
          <p:cNvPr id="5" name="Footer Placeholder 4">
            <a:extLst>
              <a:ext uri="{FF2B5EF4-FFF2-40B4-BE49-F238E27FC236}">
                <a16:creationId xmlns:a16="http://schemas.microsoft.com/office/drawing/2014/main" id="{5C18C03F-D6AA-4822-8639-6D3BE28E60B0}"/>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682701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86457"/>
            <a:ext cx="8056359" cy="302840"/>
          </a:xfrm>
        </p:spPr>
        <p:txBody>
          <a:bodyPr/>
          <a:lstStyle/>
          <a:p>
            <a:r>
              <a:rPr lang="en-US" b="1" dirty="0"/>
              <a:t>Reporting</a:t>
            </a:r>
            <a:r>
              <a:rPr lang="en-US" dirty="0"/>
              <a:t> </a:t>
            </a:r>
            <a:r>
              <a:rPr lang="en-US" b="1" dirty="0"/>
              <a:t>Periods for Leapfrog Hospital Survey Measures</a:t>
            </a:r>
          </a:p>
        </p:txBody>
      </p:sp>
      <p:sp>
        <p:nvSpPr>
          <p:cNvPr id="4" name="Content Placeholder 3"/>
          <p:cNvSpPr>
            <a:spLocks noGrp="1"/>
          </p:cNvSpPr>
          <p:nvPr>
            <p:ph idx="1"/>
          </p:nvPr>
        </p:nvSpPr>
        <p:spPr/>
        <p:txBody>
          <a:bodyPr>
            <a:normAutofit/>
          </a:bodyPr>
          <a:lstStyle/>
          <a:p>
            <a:r>
              <a:rPr lang="en-US" u="sng" dirty="0"/>
              <a:t>2019 Leapfrog Hospital Results </a:t>
            </a:r>
          </a:p>
          <a:p>
            <a:pPr marL="788670" lvl="1" indent="-285750"/>
            <a:r>
              <a:rPr lang="en-US" dirty="0"/>
              <a:t>CPOE, BCMA, ICU Physician Staffing, and the 4 NQF Safe Practices will be displayed as “2019” </a:t>
            </a:r>
          </a:p>
          <a:p>
            <a:pPr marL="788670" lvl="1" indent="-285750"/>
            <a:r>
              <a:rPr lang="en-US" dirty="0"/>
              <a:t>CLABSI, CAUTI, MRSA, C. Diff, and SSI Colon will be 07/01/2018 – 06/30/2019</a:t>
            </a:r>
            <a:endParaRPr lang="en-US" u="sng" dirty="0"/>
          </a:p>
          <a:p>
            <a:pPr marL="285750" indent="-285750">
              <a:buFont typeface="Arial" panose="020B0604020202020204" pitchFamily="34" charset="0"/>
              <a:buChar char="•"/>
            </a:pPr>
            <a:endParaRPr lang="en-US" u="sng" dirty="0"/>
          </a:p>
          <a:p>
            <a:r>
              <a:rPr lang="en-US" u="sng" dirty="0"/>
              <a:t>2020 Leapfrog Hospital Survey Results Survey Measures</a:t>
            </a:r>
          </a:p>
          <a:p>
            <a:pPr marL="788670" lvl="1" indent="-285750"/>
            <a:r>
              <a:rPr lang="en-US" dirty="0"/>
              <a:t>CPOE, BCMA, ICU Physician Staffing, 3 NQF Safe Practices, and Hand Hygiene will be displayed as “2020” </a:t>
            </a:r>
          </a:p>
          <a:p>
            <a:pPr marL="788670" lvl="1" indent="-285750"/>
            <a:r>
              <a:rPr lang="en-US" dirty="0"/>
              <a:t>CLABSI, CAUTI, MRSA, C. Diff, and SSI Colon will be 01/01/2019 – 12/31/2019</a:t>
            </a:r>
            <a:endParaRPr lang="en-US" u="sng" dirty="0"/>
          </a:p>
        </p:txBody>
      </p:sp>
    </p:spTree>
    <p:extLst>
      <p:ext uri="{BB962C8B-B14F-4D97-AF65-F5344CB8AC3E}">
        <p14:creationId xmlns:p14="http://schemas.microsoft.com/office/powerpoint/2010/main" val="169729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3158-350C-4920-AD95-3F607E1B01EB}"/>
              </a:ext>
            </a:extLst>
          </p:cNvPr>
          <p:cNvSpPr>
            <a:spLocks noGrp="1"/>
          </p:cNvSpPr>
          <p:nvPr>
            <p:ph type="title"/>
          </p:nvPr>
        </p:nvSpPr>
        <p:spPr>
          <a:xfrm>
            <a:off x="547077" y="286457"/>
            <a:ext cx="8056359" cy="302840"/>
          </a:xfrm>
        </p:spPr>
        <p:txBody>
          <a:bodyPr/>
          <a:lstStyle/>
          <a:p>
            <a:r>
              <a:rPr lang="en-US" dirty="0"/>
              <a:t>Reporting Periods for CMS Measures </a:t>
            </a:r>
          </a:p>
        </p:txBody>
      </p:sp>
      <p:sp>
        <p:nvSpPr>
          <p:cNvPr id="3" name="Content Placeholder 2">
            <a:extLst>
              <a:ext uri="{FF2B5EF4-FFF2-40B4-BE49-F238E27FC236}">
                <a16:creationId xmlns:a16="http://schemas.microsoft.com/office/drawing/2014/main" id="{144D90AE-F203-467F-8544-D1C46089325E}"/>
              </a:ext>
            </a:extLst>
          </p:cNvPr>
          <p:cNvSpPr>
            <a:spLocks noGrp="1"/>
          </p:cNvSpPr>
          <p:nvPr>
            <p:ph idx="1"/>
          </p:nvPr>
        </p:nvSpPr>
        <p:spPr/>
        <p:txBody>
          <a:bodyPr/>
          <a:lstStyle/>
          <a:p>
            <a:pPr lvl="1"/>
            <a:r>
              <a:rPr lang="en-US" dirty="0"/>
              <a:t>The reporting period for the 5 Patient Experience measures will be 01/01/2019 – 12/31/2019</a:t>
            </a:r>
          </a:p>
          <a:p>
            <a:pPr lvl="1"/>
            <a:r>
              <a:rPr lang="en-US" dirty="0"/>
              <a:t>The reporting period for the 5 infection measures will be 01/01/2019 – 12/31/2019 (</a:t>
            </a:r>
            <a:r>
              <a:rPr lang="en-US" b="1" dirty="0">
                <a:solidFill>
                  <a:srgbClr val="FF0000"/>
                </a:solidFill>
              </a:rPr>
              <a:t>only used for hospitals that did not report via the 2019 or 2020 Leapfrog Hospital Survey</a:t>
            </a:r>
            <a:r>
              <a:rPr lang="en-US" dirty="0"/>
              <a:t>)</a:t>
            </a:r>
          </a:p>
          <a:p>
            <a:pPr lvl="1"/>
            <a:r>
              <a:rPr lang="en-US" dirty="0"/>
              <a:t>The reporting period for the three HAC measures and seven PSI measures </a:t>
            </a:r>
            <a:br>
              <a:rPr lang="en-US" dirty="0"/>
            </a:br>
            <a:r>
              <a:rPr lang="en-US" dirty="0"/>
              <a:t>will be 07/01/2017 – 06/30/2019</a:t>
            </a:r>
          </a:p>
          <a:p>
            <a:endParaRPr lang="en-US" dirty="0"/>
          </a:p>
        </p:txBody>
      </p:sp>
      <p:sp>
        <p:nvSpPr>
          <p:cNvPr id="4" name="Slide Number Placeholder 3">
            <a:extLst>
              <a:ext uri="{FF2B5EF4-FFF2-40B4-BE49-F238E27FC236}">
                <a16:creationId xmlns:a16="http://schemas.microsoft.com/office/drawing/2014/main" id="{786F5690-D176-4730-9BC0-988186CB45A3}"/>
              </a:ext>
            </a:extLst>
          </p:cNvPr>
          <p:cNvSpPr>
            <a:spLocks noGrp="1"/>
          </p:cNvSpPr>
          <p:nvPr>
            <p:ph type="sldNum" sz="quarter" idx="4"/>
          </p:nvPr>
        </p:nvSpPr>
        <p:spPr/>
        <p:txBody>
          <a:bodyPr/>
          <a:lstStyle/>
          <a:p>
            <a:fld id="{42C32FFB-F9AE-46F0-A233-A2E628258990}" type="slidenum">
              <a:rPr lang="en-US" smtClean="0"/>
              <a:pPr/>
              <a:t>16</a:t>
            </a:fld>
            <a:endParaRPr lang="en-US" sz="1000" dirty="0"/>
          </a:p>
        </p:txBody>
      </p:sp>
      <p:sp>
        <p:nvSpPr>
          <p:cNvPr id="5" name="Footer Placeholder 4">
            <a:extLst>
              <a:ext uri="{FF2B5EF4-FFF2-40B4-BE49-F238E27FC236}">
                <a16:creationId xmlns:a16="http://schemas.microsoft.com/office/drawing/2014/main" id="{1A3653F3-CAD6-4C87-994D-98391B58A42C}"/>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58292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Summary of Measure Updates Since fall</a:t>
            </a:r>
            <a:r>
              <a:rPr lang="en-US" dirty="0"/>
              <a:t> 2020</a:t>
            </a:r>
            <a:r>
              <a:rPr lang="en-US" b="1" dirty="0"/>
              <a:t> – </a:t>
            </a:r>
            <a:br>
              <a:rPr lang="en-US" b="1" dirty="0"/>
            </a:br>
            <a:r>
              <a:rPr lang="en-US" b="1" dirty="0"/>
              <a:t>Process/Structural Measure Domain</a:t>
            </a:r>
          </a:p>
        </p:txBody>
      </p:sp>
      <p:sp>
        <p:nvSpPr>
          <p:cNvPr id="4" name="Content Placeholder 3"/>
          <p:cNvSpPr>
            <a:spLocks noGrp="1"/>
          </p:cNvSpPr>
          <p:nvPr>
            <p:ph idx="1"/>
          </p:nvPr>
        </p:nvSpPr>
        <p:spPr>
          <a:xfrm>
            <a:off x="547078" y="1070975"/>
            <a:ext cx="3912190" cy="3385695"/>
          </a:xfrm>
        </p:spPr>
        <p:txBody>
          <a:bodyPr>
            <a:normAutofit fontScale="85000" lnSpcReduction="20000"/>
          </a:bodyPr>
          <a:lstStyle/>
          <a:p>
            <a:r>
              <a:rPr lang="en-US" dirty="0"/>
              <a:t>CPOE and BCMA</a:t>
            </a:r>
          </a:p>
          <a:p>
            <a:pPr lvl="1"/>
            <a:r>
              <a:rPr lang="en-US" dirty="0"/>
              <a:t>Updated for hospitals that (re)submitted a 2020 Survey </a:t>
            </a:r>
            <a:r>
              <a:rPr lang="en-US" u="sng" dirty="0"/>
              <a:t>after</a:t>
            </a:r>
            <a:r>
              <a:rPr lang="en-US" dirty="0"/>
              <a:t> September 30</a:t>
            </a:r>
          </a:p>
          <a:p>
            <a:pPr lvl="1"/>
            <a:r>
              <a:rPr lang="en-US" dirty="0"/>
              <a:t>No updates for hospitals maintaining 2019 Survey Results</a:t>
            </a:r>
          </a:p>
          <a:p>
            <a:pPr lvl="1"/>
            <a:r>
              <a:rPr lang="en-US" dirty="0"/>
              <a:t>New imputation model applied for hospitals missing a measure score</a:t>
            </a:r>
          </a:p>
          <a:p>
            <a:pPr lvl="1"/>
            <a:r>
              <a:rPr lang="en-US" dirty="0"/>
              <a:t>No updates to points assigned to Survey Results</a:t>
            </a:r>
          </a:p>
          <a:p>
            <a:r>
              <a:rPr lang="en-US" dirty="0"/>
              <a:t>ICU Physician Staffing</a:t>
            </a:r>
          </a:p>
          <a:p>
            <a:pPr lvl="1"/>
            <a:r>
              <a:rPr lang="en-US" dirty="0"/>
              <a:t>Updated for hospitals that (re)submitted a 2020 Survey </a:t>
            </a:r>
            <a:r>
              <a:rPr lang="en-US" u="sng" dirty="0"/>
              <a:t>after</a:t>
            </a:r>
            <a:r>
              <a:rPr lang="en-US" dirty="0"/>
              <a:t> September 30</a:t>
            </a:r>
          </a:p>
          <a:p>
            <a:pPr lvl="1"/>
            <a:r>
              <a:rPr lang="en-US" dirty="0"/>
              <a:t>No updates for hospitals maintaining 2019 Survey Results </a:t>
            </a:r>
          </a:p>
          <a:p>
            <a:pPr lvl="1"/>
            <a:r>
              <a:rPr lang="en-US" dirty="0"/>
              <a:t>New imputation model applied for hospitals with recent past score (Step 1 only).</a:t>
            </a:r>
          </a:p>
          <a:p>
            <a:pPr lvl="1"/>
            <a:r>
              <a:rPr lang="en-US" dirty="0"/>
              <a:t>No updates to points assigned to Survey Results</a:t>
            </a:r>
          </a:p>
        </p:txBody>
      </p:sp>
      <p:sp>
        <p:nvSpPr>
          <p:cNvPr id="5" name="Content Placeholder 4">
            <a:extLst>
              <a:ext uri="{FF2B5EF4-FFF2-40B4-BE49-F238E27FC236}">
                <a16:creationId xmlns:a16="http://schemas.microsoft.com/office/drawing/2014/main" id="{B0BB5C3A-DD67-4CA0-B1CE-BA8D22205AEA}"/>
              </a:ext>
            </a:extLst>
          </p:cNvPr>
          <p:cNvSpPr>
            <a:spLocks noGrp="1"/>
          </p:cNvSpPr>
          <p:nvPr>
            <p:ph sz="quarter" idx="10"/>
          </p:nvPr>
        </p:nvSpPr>
        <p:spPr/>
        <p:txBody>
          <a:bodyPr/>
          <a:lstStyle/>
          <a:p>
            <a:r>
              <a:rPr lang="en-US" sz="1200" dirty="0"/>
              <a:t>NQF Safe Practices and Hand Hygiene  </a:t>
            </a:r>
          </a:p>
          <a:p>
            <a:pPr lvl="1"/>
            <a:r>
              <a:rPr lang="en-US" sz="1200" dirty="0"/>
              <a:t>Updated for hospitals that (re)submitted a 2020 Survey </a:t>
            </a:r>
            <a:r>
              <a:rPr lang="en-US" sz="1200" u="sng" dirty="0"/>
              <a:t>after</a:t>
            </a:r>
            <a:r>
              <a:rPr lang="en-US" sz="1200" dirty="0"/>
              <a:t> September 30, including the use of the new Hand Hygiene measure</a:t>
            </a:r>
          </a:p>
          <a:p>
            <a:pPr lvl="1"/>
            <a:r>
              <a:rPr lang="en-US" sz="1200" dirty="0"/>
              <a:t>No updates for hospitals maintain 2019 Survey Results, Safe Practice 19 score will be used for Hand Hygiene</a:t>
            </a:r>
          </a:p>
          <a:p>
            <a:pPr lvl="1"/>
            <a:r>
              <a:rPr lang="en-US" sz="1200" dirty="0"/>
              <a:t>No updates to point assigned to Survey Results</a:t>
            </a:r>
          </a:p>
          <a:p>
            <a:r>
              <a:rPr lang="en-US" sz="1200" dirty="0"/>
              <a:t>5 Patient Experience Domains</a:t>
            </a:r>
          </a:p>
          <a:p>
            <a:pPr lvl="1"/>
            <a:r>
              <a:rPr lang="en-US" sz="1200" dirty="0"/>
              <a:t>Updated for all hospitals receiving a spring 2021 Safety Grade</a:t>
            </a:r>
          </a:p>
          <a:p>
            <a:pPr marL="274320" lvl="1" indent="0">
              <a:buNone/>
            </a:pPr>
            <a:endParaRPr lang="en-US" sz="1100" dirty="0"/>
          </a:p>
        </p:txBody>
      </p:sp>
      <p:sp>
        <p:nvSpPr>
          <p:cNvPr id="3" name="Slide Number Placeholder 2"/>
          <p:cNvSpPr>
            <a:spLocks noGrp="1"/>
          </p:cNvSpPr>
          <p:nvPr>
            <p:ph type="sldNum" sz="quarter" idx="4"/>
          </p:nvPr>
        </p:nvSpPr>
        <p:spPr/>
        <p:txBody>
          <a:bodyPr>
            <a:normAutofit/>
          </a:bodyPr>
          <a:lstStyle/>
          <a:p>
            <a:fld id="{BA9B540C-44DA-4F69-89C9-7C84606640D3}" type="slidenum">
              <a:rPr lang="en-US" smtClean="0"/>
              <a:pPr/>
              <a:t>17</a:t>
            </a:fld>
            <a:endParaRPr lang="en-US" dirty="0"/>
          </a:p>
        </p:txBody>
      </p:sp>
    </p:spTree>
    <p:extLst>
      <p:ext uri="{BB962C8B-B14F-4D97-AF65-F5344CB8AC3E}">
        <p14:creationId xmlns:p14="http://schemas.microsoft.com/office/powerpoint/2010/main" val="231485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Summary of Measure Updates Since fall</a:t>
            </a:r>
            <a:r>
              <a:rPr lang="en-US" dirty="0"/>
              <a:t> 2020</a:t>
            </a:r>
            <a:r>
              <a:rPr lang="en-US" b="1" dirty="0"/>
              <a:t> – </a:t>
            </a:r>
            <a:br>
              <a:rPr lang="en-US" b="1" dirty="0"/>
            </a:br>
            <a:r>
              <a:rPr lang="en-US" b="1" dirty="0"/>
              <a:t>Outcome Measure Domain</a:t>
            </a:r>
            <a:endParaRPr lang="en-US" dirty="0"/>
          </a:p>
        </p:txBody>
      </p:sp>
      <p:sp>
        <p:nvSpPr>
          <p:cNvPr id="4" name="Content Placeholder 3"/>
          <p:cNvSpPr>
            <a:spLocks noGrp="1"/>
          </p:cNvSpPr>
          <p:nvPr>
            <p:ph idx="1"/>
          </p:nvPr>
        </p:nvSpPr>
        <p:spPr/>
        <p:txBody>
          <a:bodyPr>
            <a:normAutofit/>
          </a:bodyPr>
          <a:lstStyle/>
          <a:p>
            <a:r>
              <a:rPr lang="en-US" dirty="0"/>
              <a:t>3 HAC Measures</a:t>
            </a:r>
          </a:p>
          <a:p>
            <a:pPr lvl="1"/>
            <a:r>
              <a:rPr lang="en-US" dirty="0"/>
              <a:t>No updates</a:t>
            </a:r>
          </a:p>
          <a:p>
            <a:r>
              <a:rPr lang="en-US" dirty="0"/>
              <a:t>5 HAI Measures</a:t>
            </a:r>
          </a:p>
          <a:p>
            <a:pPr lvl="1"/>
            <a:r>
              <a:rPr lang="en-US" dirty="0"/>
              <a:t>Updated for hospitals that submitted Section 7 of the 2020 Survey </a:t>
            </a:r>
            <a:r>
              <a:rPr lang="en-US" u="sng" dirty="0"/>
              <a:t>after</a:t>
            </a:r>
            <a:r>
              <a:rPr lang="en-US" dirty="0"/>
              <a:t> September 30 (data source is now Leapfrog Hospital Survey, not CMS)</a:t>
            </a:r>
          </a:p>
          <a:p>
            <a:pPr lvl="1"/>
            <a:r>
              <a:rPr lang="en-US" dirty="0"/>
              <a:t>Updated for hospitals using CMS data (</a:t>
            </a:r>
            <a:r>
              <a:rPr lang="en-US" dirty="0">
                <a:solidFill>
                  <a:srgbClr val="FF0000"/>
                </a:solidFill>
              </a:rPr>
              <a:t>i.e., did not submit Section 7 of the 2019 or 2020 Leapfrog Hospital Survey</a:t>
            </a:r>
            <a:r>
              <a:rPr lang="en-US" dirty="0"/>
              <a:t>)</a:t>
            </a:r>
          </a:p>
          <a:p>
            <a:pPr lvl="1"/>
            <a:r>
              <a:rPr lang="en-US" dirty="0"/>
              <a:t>No updates for hospitals maintaining 2019 Survey Results</a:t>
            </a:r>
          </a:p>
          <a:p>
            <a:r>
              <a:rPr lang="en-US" dirty="0"/>
              <a:t>7 PSI Measures </a:t>
            </a:r>
          </a:p>
          <a:p>
            <a:pPr lvl="1"/>
            <a:r>
              <a:rPr lang="en-US" dirty="0"/>
              <a:t>No updates </a:t>
            </a:r>
          </a:p>
        </p:txBody>
      </p:sp>
      <p:sp>
        <p:nvSpPr>
          <p:cNvPr id="3" name="Slide Number Placeholder 2"/>
          <p:cNvSpPr>
            <a:spLocks noGrp="1"/>
          </p:cNvSpPr>
          <p:nvPr>
            <p:ph type="sldNum" sz="quarter" idx="4"/>
          </p:nvPr>
        </p:nvSpPr>
        <p:spPr/>
        <p:txBody>
          <a:bodyPr>
            <a:normAutofit/>
          </a:bodyPr>
          <a:lstStyle/>
          <a:p>
            <a:fld id="{BA9B540C-44DA-4F69-89C9-7C84606640D3}" type="slidenum">
              <a:rPr lang="en-US" smtClean="0"/>
              <a:pPr/>
              <a:t>18</a:t>
            </a:fld>
            <a:endParaRPr lang="en-US" dirty="0"/>
          </a:p>
        </p:txBody>
      </p:sp>
    </p:spTree>
    <p:extLst>
      <p:ext uri="{BB962C8B-B14F-4D97-AF65-F5344CB8AC3E}">
        <p14:creationId xmlns:p14="http://schemas.microsoft.com/office/powerpoint/2010/main" val="4242365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SCORING OVERVIEW</a:t>
            </a:r>
          </a:p>
        </p:txBody>
      </p:sp>
      <p:sp>
        <p:nvSpPr>
          <p:cNvPr id="3" name="Slide Number Placeholder 2"/>
          <p:cNvSpPr>
            <a:spLocks noGrp="1"/>
          </p:cNvSpPr>
          <p:nvPr>
            <p:ph type="sldNum" sz="quarter" idx="12"/>
          </p:nvPr>
        </p:nvSpPr>
        <p:spPr>
          <a:xfrm>
            <a:off x="8110538" y="4761515"/>
            <a:ext cx="400050" cy="183356"/>
          </a:xfrm>
        </p:spPr>
        <p:txBody>
          <a:bodyPr>
            <a:normAutofit/>
          </a:bodyPr>
          <a:lstStyle/>
          <a:p>
            <a:fld id="{BA9B540C-44DA-4F69-89C9-7C84606640D3}" type="slidenum">
              <a:rPr lang="en-US" smtClean="0"/>
              <a:pPr/>
              <a:t>19</a:t>
            </a:fld>
            <a:endParaRPr lang="en-US" dirty="0"/>
          </a:p>
        </p:txBody>
      </p:sp>
    </p:spTree>
    <p:extLst>
      <p:ext uri="{BB962C8B-B14F-4D97-AF65-F5344CB8AC3E}">
        <p14:creationId xmlns:p14="http://schemas.microsoft.com/office/powerpoint/2010/main" val="313306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Presentation Overview</a:t>
            </a:r>
          </a:p>
        </p:txBody>
      </p:sp>
      <p:sp>
        <p:nvSpPr>
          <p:cNvPr id="4" name="Content Placeholder 3"/>
          <p:cNvSpPr>
            <a:spLocks noGrp="1"/>
          </p:cNvSpPr>
          <p:nvPr>
            <p:ph idx="1"/>
          </p:nvPr>
        </p:nvSpPr>
        <p:spPr/>
        <p:txBody>
          <a:bodyPr>
            <a:normAutofit/>
          </a:bodyPr>
          <a:lstStyle/>
          <a:p>
            <a:r>
              <a:rPr lang="en-US" dirty="0"/>
              <a:t>About the Leapfrog Hospital Safety Grade</a:t>
            </a:r>
          </a:p>
          <a:p>
            <a:r>
              <a:rPr lang="en-US" dirty="0"/>
              <a:t>Measure Highlights </a:t>
            </a:r>
          </a:p>
          <a:p>
            <a:r>
              <a:rPr lang="en-US" dirty="0"/>
              <a:t>Scoring Overview</a:t>
            </a:r>
          </a:p>
          <a:p>
            <a:r>
              <a:rPr lang="en-US" dirty="0"/>
              <a:t>Details of the Courtesy Safety Grade Review Period</a:t>
            </a:r>
          </a:p>
          <a:p>
            <a:r>
              <a:rPr lang="en-US" dirty="0"/>
              <a:t>Public Reporting</a:t>
            </a:r>
          </a:p>
          <a:p>
            <a:r>
              <a:rPr lang="en-US" dirty="0"/>
              <a:t>Important Dates</a:t>
            </a:r>
          </a:p>
          <a:p>
            <a:r>
              <a:rPr lang="en-US" dirty="0"/>
              <a:t>Questions</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2</a:t>
            </a:fld>
            <a:endParaRPr lang="en-US" dirty="0"/>
          </a:p>
        </p:txBody>
      </p:sp>
    </p:spTree>
    <p:extLst>
      <p:ext uri="{BB962C8B-B14F-4D97-AF65-F5344CB8AC3E}">
        <p14:creationId xmlns:p14="http://schemas.microsoft.com/office/powerpoint/2010/main" val="418143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Weighting Process</a:t>
            </a:r>
          </a:p>
        </p:txBody>
      </p:sp>
      <p:sp>
        <p:nvSpPr>
          <p:cNvPr id="4" name="Content Placeholder 3"/>
          <p:cNvSpPr>
            <a:spLocks noGrp="1"/>
          </p:cNvSpPr>
          <p:nvPr>
            <p:ph idx="1"/>
          </p:nvPr>
        </p:nvSpPr>
        <p:spPr/>
        <p:txBody>
          <a:bodyPr>
            <a:normAutofit lnSpcReduction="10000"/>
          </a:bodyPr>
          <a:lstStyle/>
          <a:p>
            <a:r>
              <a:rPr lang="en-US" dirty="0"/>
              <a:t>Two measure domains, each weighted 50%:</a:t>
            </a:r>
          </a:p>
          <a:p>
            <a:pPr lvl="1"/>
            <a:r>
              <a:rPr lang="en-US" dirty="0"/>
              <a:t>Process/structural measures</a:t>
            </a:r>
          </a:p>
          <a:p>
            <a:pPr lvl="1"/>
            <a:r>
              <a:rPr lang="en-US" dirty="0"/>
              <a:t>Outcome measures</a:t>
            </a:r>
          </a:p>
          <a:p>
            <a:pPr lvl="1"/>
            <a:endParaRPr lang="en-US" dirty="0"/>
          </a:p>
          <a:p>
            <a:r>
              <a:rPr lang="en-US" dirty="0"/>
              <a:t>Three criteria for weighting individual measures:</a:t>
            </a:r>
          </a:p>
          <a:p>
            <a:pPr lvl="1"/>
            <a:r>
              <a:rPr lang="en-US" dirty="0"/>
              <a:t>Strength of evidence (rating of 1 or 2)</a:t>
            </a:r>
          </a:p>
          <a:p>
            <a:pPr lvl="1"/>
            <a:r>
              <a:rPr lang="en-US" dirty="0"/>
              <a:t>Opportunity (rating of 1-3), based on coefficient of variation</a:t>
            </a:r>
          </a:p>
          <a:p>
            <a:pPr lvl="1"/>
            <a:r>
              <a:rPr lang="en-US" dirty="0"/>
              <a:t>Impact (rating of 1, 2, 3) based on:</a:t>
            </a:r>
          </a:p>
          <a:p>
            <a:pPr lvl="2"/>
            <a:r>
              <a:rPr lang="en-US" dirty="0"/>
              <a:t>number of patients possibly affected by the event (0, 1, 2, 3)</a:t>
            </a:r>
          </a:p>
          <a:p>
            <a:pPr lvl="2"/>
            <a:r>
              <a:rPr lang="en-US" dirty="0"/>
              <a:t>severity of harm to individual patients (1, 2, 3)</a:t>
            </a:r>
          </a:p>
          <a:p>
            <a:pPr lvl="2"/>
            <a:endParaRPr lang="en-US" dirty="0"/>
          </a:p>
          <a:p>
            <a:r>
              <a:rPr lang="en-US" dirty="0"/>
              <a:t>Weight Score = </a:t>
            </a:r>
            <a:r>
              <a:rPr lang="en-US" b="1" dirty="0"/>
              <a:t>[Evidence + (Opportunity x Impact)]</a:t>
            </a:r>
            <a:endParaRPr lang="en-US" dirty="0"/>
          </a:p>
        </p:txBody>
      </p:sp>
      <p:sp>
        <p:nvSpPr>
          <p:cNvPr id="3" name="Slide Number Placeholder 2"/>
          <p:cNvSpPr>
            <a:spLocks noGrp="1"/>
          </p:cNvSpPr>
          <p:nvPr>
            <p:ph type="sldNum" sz="quarter" idx="4"/>
          </p:nvPr>
        </p:nvSpPr>
        <p:spPr/>
        <p:txBody>
          <a:bodyPr>
            <a:normAutofit/>
          </a:bodyPr>
          <a:lstStyle/>
          <a:p>
            <a:fld id="{BA9B540C-44DA-4F69-89C9-7C84606640D3}" type="slidenum">
              <a:rPr lang="en-US" smtClean="0"/>
              <a:pPr/>
              <a:t>20</a:t>
            </a:fld>
            <a:endParaRPr lang="en-US" dirty="0"/>
          </a:p>
        </p:txBody>
      </p:sp>
    </p:spTree>
    <p:extLst>
      <p:ext uri="{BB962C8B-B14F-4D97-AF65-F5344CB8AC3E}">
        <p14:creationId xmlns:p14="http://schemas.microsoft.com/office/powerpoint/2010/main" val="2570001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Z-Score Methodology</a:t>
            </a:r>
          </a:p>
        </p:txBody>
      </p:sp>
      <p:sp>
        <p:nvSpPr>
          <p:cNvPr id="4" name="Content Placeholder 3"/>
          <p:cNvSpPr>
            <a:spLocks noGrp="1"/>
          </p:cNvSpPr>
          <p:nvPr>
            <p:ph idx="1"/>
          </p:nvPr>
        </p:nvSpPr>
        <p:spPr/>
        <p:txBody>
          <a:bodyPr>
            <a:normAutofit fontScale="85000" lnSpcReduction="20000"/>
          </a:bodyPr>
          <a:lstStyle/>
          <a:p>
            <a:r>
              <a:rPr lang="en-US" dirty="0"/>
              <a:t>Standardizes data from individual measures with different scales</a:t>
            </a:r>
          </a:p>
          <a:p>
            <a:endParaRPr lang="en-US" dirty="0"/>
          </a:p>
          <a:p>
            <a:r>
              <a:rPr lang="en-US" dirty="0"/>
              <a:t>Counts how many standard deviations a hospital’s score on the measure is away from the mean</a:t>
            </a:r>
          </a:p>
          <a:p>
            <a:endParaRPr lang="en-US" dirty="0"/>
          </a:p>
          <a:p>
            <a:r>
              <a:rPr lang="en-US" dirty="0"/>
              <a:t>Mean is set to 0</a:t>
            </a:r>
          </a:p>
          <a:p>
            <a:pPr lvl="1"/>
            <a:r>
              <a:rPr lang="en-US" dirty="0"/>
              <a:t>Negative z-score: worse than the mean</a:t>
            </a:r>
          </a:p>
          <a:p>
            <a:pPr lvl="1"/>
            <a:r>
              <a:rPr lang="en-US" dirty="0"/>
              <a:t>Positive z-score: better than the mean</a:t>
            </a:r>
          </a:p>
          <a:p>
            <a:pPr lvl="1"/>
            <a:endParaRPr lang="en-US" dirty="0"/>
          </a:p>
          <a:p>
            <a:r>
              <a:rPr lang="en-US" dirty="0"/>
              <a:t>How to Calculate Z-Score from Raw Measure Score:</a:t>
            </a:r>
          </a:p>
          <a:p>
            <a:pPr lvl="1"/>
            <a:r>
              <a:rPr lang="en-US" dirty="0"/>
              <a:t>Process/structural measures: </a:t>
            </a:r>
          </a:p>
          <a:p>
            <a:pPr lvl="2"/>
            <a:r>
              <a:rPr lang="en-US" dirty="0"/>
              <a:t>(Raw Measure Score – Mean)/Standard Deviation</a:t>
            </a:r>
          </a:p>
          <a:p>
            <a:pPr lvl="1"/>
            <a:r>
              <a:rPr lang="en-US" dirty="0"/>
              <a:t>Outcome Measures: </a:t>
            </a:r>
          </a:p>
          <a:p>
            <a:pPr lvl="2"/>
            <a:r>
              <a:rPr lang="en-US" dirty="0"/>
              <a:t>(Mean – Raw Measure Score)/Standard Deviation</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21</a:t>
            </a:fld>
            <a:endParaRPr lang="en-US" dirty="0"/>
          </a:p>
        </p:txBody>
      </p:sp>
    </p:spTree>
    <p:extLst>
      <p:ext uri="{BB962C8B-B14F-4D97-AF65-F5344CB8AC3E}">
        <p14:creationId xmlns:p14="http://schemas.microsoft.com/office/powerpoint/2010/main" val="1853281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Overall Numerical Score</a:t>
            </a:r>
          </a:p>
        </p:txBody>
      </p:sp>
      <p:sp>
        <p:nvSpPr>
          <p:cNvPr id="4" name="Content Placeholder 3"/>
          <p:cNvSpPr>
            <a:spLocks noGrp="1"/>
          </p:cNvSpPr>
          <p:nvPr>
            <p:ph idx="1"/>
          </p:nvPr>
        </p:nvSpPr>
        <p:spPr/>
        <p:txBody>
          <a:bodyPr>
            <a:normAutofit/>
          </a:bodyPr>
          <a:lstStyle/>
          <a:p>
            <a:r>
              <a:rPr lang="en-US" dirty="0"/>
              <a:t>Sum the z-score for each measure multiplied by the weight for each measure</a:t>
            </a:r>
          </a:p>
          <a:p>
            <a:endParaRPr lang="en-US" dirty="0"/>
          </a:p>
          <a:p>
            <a:r>
              <a:rPr lang="en-US" dirty="0"/>
              <a:t>If a measure score is missing, the weight for that measure is re-apportioned to other measures within the same domain</a:t>
            </a:r>
          </a:p>
          <a:p>
            <a:endParaRPr lang="en-US" dirty="0"/>
          </a:p>
          <a:p>
            <a:r>
              <a:rPr lang="en-US" dirty="0"/>
              <a:t>3.0 is added to each hospital’s final numerical score to avoid possible confusion with interpreting negative patient safety scores</a:t>
            </a:r>
          </a:p>
          <a:p>
            <a:endParaRPr lang="en-US" dirty="0"/>
          </a:p>
          <a:p>
            <a:pPr algn="ctr">
              <a:buNone/>
            </a:pPr>
            <a:r>
              <a:rPr lang="en-US" i="1" dirty="0"/>
              <a:t>3.0 + CPOE z-score X CPOE weight + IPS z-score X IPS weight + CLABSI z-score X CLABSI weight </a:t>
            </a:r>
            <a:br>
              <a:rPr lang="en-US" i="1" dirty="0"/>
            </a:br>
            <a:r>
              <a:rPr lang="en-US" i="1" dirty="0"/>
              <a:t> . . . etc.</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22</a:t>
            </a:fld>
            <a:endParaRPr lang="en-US" dirty="0"/>
          </a:p>
        </p:txBody>
      </p:sp>
    </p:spTree>
    <p:extLst>
      <p:ext uri="{BB962C8B-B14F-4D97-AF65-F5344CB8AC3E}">
        <p14:creationId xmlns:p14="http://schemas.microsoft.com/office/powerpoint/2010/main" val="2551625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5E9B-2B13-4F28-8F0A-A97B7839A232}"/>
              </a:ext>
            </a:extLst>
          </p:cNvPr>
          <p:cNvSpPr>
            <a:spLocks noGrp="1"/>
          </p:cNvSpPr>
          <p:nvPr>
            <p:ph type="title"/>
          </p:nvPr>
        </p:nvSpPr>
        <p:spPr>
          <a:xfrm>
            <a:off x="547077" y="286457"/>
            <a:ext cx="8056359" cy="302840"/>
          </a:xfrm>
        </p:spPr>
        <p:txBody>
          <a:bodyPr/>
          <a:lstStyle/>
          <a:p>
            <a:r>
              <a:rPr lang="en-US" dirty="0"/>
              <a:t>Dealing with Missing Data</a:t>
            </a:r>
          </a:p>
        </p:txBody>
      </p:sp>
      <p:sp>
        <p:nvSpPr>
          <p:cNvPr id="3" name="Content Placeholder 2">
            <a:extLst>
              <a:ext uri="{FF2B5EF4-FFF2-40B4-BE49-F238E27FC236}">
                <a16:creationId xmlns:a16="http://schemas.microsoft.com/office/drawing/2014/main" id="{3EE689EF-044B-49DA-9403-CCE9E449C4AD}"/>
              </a:ext>
            </a:extLst>
          </p:cNvPr>
          <p:cNvSpPr>
            <a:spLocks noGrp="1"/>
          </p:cNvSpPr>
          <p:nvPr>
            <p:ph idx="1"/>
          </p:nvPr>
        </p:nvSpPr>
        <p:spPr/>
        <p:txBody>
          <a:bodyPr/>
          <a:lstStyle/>
          <a:p>
            <a:r>
              <a:rPr lang="en-US" sz="1400" dirty="0"/>
              <a:t>If a hospital is missing a measure score for any measure, the standard weight of that measure is redistributed to the other measures in the same measure domain. The new weight for each measure within the domain is calculated by re-apportioning the standard weight assigned to the measure with the missing score to other measures within the same domain.</a:t>
            </a:r>
          </a:p>
          <a:p>
            <a:r>
              <a:rPr lang="en-US" sz="1400" dirty="0"/>
              <a:t>For example, if a hospital is missing a measure score for ICU Physician Staffing because the hospital does not operate an adult or pediatric medical and/or surgical ICU, the standard weight of 7.3% will be re-apportioned to the remaining 11 measures within the process/structural measure domain.</a:t>
            </a:r>
          </a:p>
          <a:p>
            <a:r>
              <a:rPr lang="en-US" sz="1400" dirty="0"/>
              <a:t>To calculate the new weight of each of the remaining 11 measures in the process/structural measure domain, hospitals can use the formula below or use the Leapfrog Hospital Safety Grade Calculator ©, which can be found on the Safety Grade Review Website. Note that each domain contributes to 50% of the overall letter grade.</a:t>
            </a:r>
          </a:p>
          <a:p>
            <a:r>
              <a:rPr lang="en-US" sz="1400" dirty="0"/>
              <a:t>[Standard measure weight / (sum of standard weights for the remaining 12 measures in the process/structural measure domain)]*50% = updated measure weight</a:t>
            </a:r>
          </a:p>
        </p:txBody>
      </p:sp>
      <p:sp>
        <p:nvSpPr>
          <p:cNvPr id="4" name="Slide Number Placeholder 3">
            <a:extLst>
              <a:ext uri="{FF2B5EF4-FFF2-40B4-BE49-F238E27FC236}">
                <a16:creationId xmlns:a16="http://schemas.microsoft.com/office/drawing/2014/main" id="{7E42052E-7077-4088-BC37-7B4FDBE872D7}"/>
              </a:ext>
            </a:extLst>
          </p:cNvPr>
          <p:cNvSpPr>
            <a:spLocks noGrp="1"/>
          </p:cNvSpPr>
          <p:nvPr>
            <p:ph type="sldNum" sz="quarter" idx="4"/>
          </p:nvPr>
        </p:nvSpPr>
        <p:spPr/>
        <p:txBody>
          <a:bodyPr/>
          <a:lstStyle/>
          <a:p>
            <a:fld id="{42C32FFB-F9AE-46F0-A233-A2E628258990}" type="slidenum">
              <a:rPr lang="en-US" smtClean="0"/>
              <a:pPr/>
              <a:t>23</a:t>
            </a:fld>
            <a:endParaRPr lang="en-US" sz="1000" dirty="0"/>
          </a:p>
        </p:txBody>
      </p:sp>
      <p:sp>
        <p:nvSpPr>
          <p:cNvPr id="5" name="Footer Placeholder 4">
            <a:extLst>
              <a:ext uri="{FF2B5EF4-FFF2-40B4-BE49-F238E27FC236}">
                <a16:creationId xmlns:a16="http://schemas.microsoft.com/office/drawing/2014/main" id="{9997041A-695C-4953-BCE4-7C96D516053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98392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700" dirty="0"/>
              <a:t>DETAILS OF THE COURTESY SAFETY GRADE REVIEW PERIOD</a:t>
            </a:r>
          </a:p>
        </p:txBody>
      </p:sp>
      <p:sp>
        <p:nvSpPr>
          <p:cNvPr id="4" name="Slide Number Placeholder 3"/>
          <p:cNvSpPr>
            <a:spLocks noGrp="1"/>
          </p:cNvSpPr>
          <p:nvPr>
            <p:ph type="sldNum" sz="quarter" idx="4294967295"/>
          </p:nvPr>
        </p:nvSpPr>
        <p:spPr>
          <a:xfrm>
            <a:off x="7539038" y="4787106"/>
            <a:ext cx="971550" cy="138499"/>
          </a:xfrm>
        </p:spPr>
        <p:txBody>
          <a:bodyPr/>
          <a:lstStyle/>
          <a:p>
            <a:fld id="{BA9B540C-44DA-4F69-89C9-7C84606640D3}" type="slidenum">
              <a:rPr lang="en-US" smtClean="0"/>
              <a:pPr/>
              <a:t>24</a:t>
            </a:fld>
            <a:endParaRPr lang="en-US" dirty="0"/>
          </a:p>
        </p:txBody>
      </p:sp>
    </p:spTree>
    <p:extLst>
      <p:ext uri="{BB962C8B-B14F-4D97-AF65-F5344CB8AC3E}">
        <p14:creationId xmlns:p14="http://schemas.microsoft.com/office/powerpoint/2010/main" val="829057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7077" y="286457"/>
            <a:ext cx="8056359" cy="302840"/>
          </a:xfrm>
        </p:spPr>
        <p:txBody>
          <a:bodyPr/>
          <a:lstStyle/>
          <a:p>
            <a:r>
              <a:rPr lang="en-US" dirty="0"/>
              <a:t>Secure Website for Hospitals to Review their Safety Grade Data</a:t>
            </a:r>
            <a:endParaRPr lang="en-US" b="1" dirty="0">
              <a:solidFill>
                <a:srgbClr val="FF0000"/>
              </a:solidFill>
            </a:endParaRPr>
          </a:p>
        </p:txBody>
      </p:sp>
      <p:pic>
        <p:nvPicPr>
          <p:cNvPr id="8" name="Content Placeholder 7"/>
          <p:cNvPicPr>
            <a:picLocks noGrp="1" noChangeAspect="1"/>
          </p:cNvPicPr>
          <p:nvPr>
            <p:ph sz="quarter" idx="10"/>
          </p:nvPr>
        </p:nvPicPr>
        <p:blipFill>
          <a:blip r:embed="rId3"/>
          <a:srcRect/>
          <a:stretch/>
        </p:blipFill>
        <p:spPr>
          <a:xfrm>
            <a:off x="4293030" y="1487988"/>
            <a:ext cx="4310405" cy="3237293"/>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4"/>
          </p:nvPr>
        </p:nvSpPr>
        <p:spPr/>
        <p:txBody>
          <a:bodyPr>
            <a:normAutofit/>
          </a:bodyPr>
          <a:lstStyle/>
          <a:p>
            <a:fld id="{09701636-C3B2-4C60-86B7-E0190A615A61}" type="slidenum">
              <a:rPr lang="en-US" smtClean="0"/>
              <a:pPr/>
              <a:t>25</a:t>
            </a:fld>
            <a:endParaRPr lang="en-US" dirty="0"/>
          </a:p>
        </p:txBody>
      </p:sp>
      <p:sp>
        <p:nvSpPr>
          <p:cNvPr id="7" name="Content Placeholder 6"/>
          <p:cNvSpPr>
            <a:spLocks noGrp="1"/>
          </p:cNvSpPr>
          <p:nvPr>
            <p:ph idx="1"/>
          </p:nvPr>
        </p:nvSpPr>
        <p:spPr>
          <a:xfrm>
            <a:off x="547077" y="1070975"/>
            <a:ext cx="7127352" cy="692511"/>
          </a:xfrm>
        </p:spPr>
        <p:txBody>
          <a:bodyPr/>
          <a:lstStyle/>
          <a:p>
            <a:r>
              <a:rPr lang="en-US" dirty="0">
                <a:hlinkClick r:id="rId4"/>
              </a:rPr>
              <a:t>http://www.HospitalSafetyGrade.org/data-review</a:t>
            </a:r>
            <a:endParaRPr lang="en-US" dirty="0"/>
          </a:p>
        </p:txBody>
      </p:sp>
      <p:sp>
        <p:nvSpPr>
          <p:cNvPr id="3" name="TextBox 2">
            <a:extLst>
              <a:ext uri="{FF2B5EF4-FFF2-40B4-BE49-F238E27FC236}">
                <a16:creationId xmlns:a16="http://schemas.microsoft.com/office/drawing/2014/main" id="{7A290129-08EA-4CEE-A453-37EADC19279E}"/>
              </a:ext>
            </a:extLst>
          </p:cNvPr>
          <p:cNvSpPr txBox="1"/>
          <p:nvPr/>
        </p:nvSpPr>
        <p:spPr>
          <a:xfrm>
            <a:off x="454979" y="1602254"/>
            <a:ext cx="3301077" cy="2308324"/>
          </a:xfrm>
          <a:prstGeom prst="rect">
            <a:avLst/>
          </a:prstGeom>
          <a:noFill/>
        </p:spPr>
        <p:txBody>
          <a:bodyPr wrap="square" rtlCol="0">
            <a:spAutoFit/>
          </a:bodyPr>
          <a:lstStyle/>
          <a:p>
            <a:r>
              <a:rPr lang="en-US" sz="1600" dirty="0">
                <a:solidFill>
                  <a:schemeClr val="tx2"/>
                </a:solidFill>
                <a:latin typeface="+mn-lt"/>
              </a:rPr>
              <a:t>Usernames and passwords</a:t>
            </a:r>
            <a:br>
              <a:rPr lang="en-US" sz="1600" dirty="0">
                <a:solidFill>
                  <a:schemeClr val="tx2"/>
                </a:solidFill>
                <a:latin typeface="+mn-lt"/>
              </a:rPr>
            </a:br>
            <a:r>
              <a:rPr lang="en-US" sz="1600" dirty="0">
                <a:solidFill>
                  <a:schemeClr val="tx2"/>
                </a:solidFill>
                <a:latin typeface="+mn-lt"/>
              </a:rPr>
              <a:t>are emailed to Leapfrog Hospital Survey participants and mailed to hospital CEO’s all others. You can also retrieve your username and password via the Help Desk. </a:t>
            </a:r>
          </a:p>
          <a:p>
            <a:endParaRPr lang="en-US" sz="1600" dirty="0">
              <a:solidFill>
                <a:schemeClr val="tx2"/>
              </a:solidFill>
              <a:latin typeface="+mn-lt"/>
            </a:endParaRPr>
          </a:p>
          <a:p>
            <a:r>
              <a:rPr lang="en-US" sz="1600" dirty="0">
                <a:solidFill>
                  <a:srgbClr val="FF0000"/>
                </a:solidFill>
                <a:latin typeface="+mn-lt"/>
              </a:rPr>
              <a:t>Spring 2021 Review Period</a:t>
            </a:r>
          </a:p>
          <a:p>
            <a:r>
              <a:rPr lang="en-US" sz="1600" dirty="0">
                <a:solidFill>
                  <a:srgbClr val="FF0000"/>
                </a:solidFill>
                <a:latin typeface="+mn-lt"/>
              </a:rPr>
              <a:t>February 22 – March 12</a:t>
            </a:r>
            <a:endParaRPr lang="en-US" dirty="0">
              <a:solidFill>
                <a:srgbClr val="FF0000"/>
              </a:solidFill>
            </a:endParaRPr>
          </a:p>
        </p:txBody>
      </p:sp>
    </p:spTree>
    <p:extLst>
      <p:ext uri="{BB962C8B-B14F-4D97-AF65-F5344CB8AC3E}">
        <p14:creationId xmlns:p14="http://schemas.microsoft.com/office/powerpoint/2010/main" val="2702614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Contact Information</a:t>
            </a:r>
            <a:endParaRPr lang="en-US" b="1" dirty="0">
              <a:solidFill>
                <a:srgbClr val="FF0000"/>
              </a:solidFill>
            </a:endParaRPr>
          </a:p>
        </p:txBody>
      </p:sp>
      <p:sp>
        <p:nvSpPr>
          <p:cNvPr id="4" name="Slide Number Placeholder 3"/>
          <p:cNvSpPr>
            <a:spLocks noGrp="1"/>
          </p:cNvSpPr>
          <p:nvPr>
            <p:ph type="sldNum" sz="quarter" idx="4294967295"/>
          </p:nvPr>
        </p:nvSpPr>
        <p:spPr/>
        <p:txBody>
          <a:bodyPr>
            <a:normAutofit/>
          </a:bodyPr>
          <a:lstStyle/>
          <a:p>
            <a:fld id="{09701636-C3B2-4C60-86B7-E0190A615A61}" type="slidenum">
              <a:rPr lang="en-US" smtClean="0"/>
              <a:pPr/>
              <a:t>26</a:t>
            </a:fld>
            <a:endParaRPr lang="en-US" dirty="0"/>
          </a:p>
        </p:txBody>
      </p:sp>
      <p:pic>
        <p:nvPicPr>
          <p:cNvPr id="6" name="Picture 5"/>
          <p:cNvPicPr>
            <a:picLocks noChangeAspect="1"/>
          </p:cNvPicPr>
          <p:nvPr/>
        </p:nvPicPr>
        <p:blipFill>
          <a:blip r:embed="rId3"/>
          <a:stretch>
            <a:fillRect/>
          </a:stretch>
        </p:blipFill>
        <p:spPr>
          <a:xfrm>
            <a:off x="2332892" y="1115172"/>
            <a:ext cx="4381154" cy="31441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3388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Source Data</a:t>
            </a:r>
            <a:endParaRPr lang="en-US" b="1" dirty="0">
              <a:solidFill>
                <a:srgbClr val="FF0000"/>
              </a:solidFill>
            </a:endParaRPr>
          </a:p>
        </p:txBody>
      </p:sp>
      <p:sp>
        <p:nvSpPr>
          <p:cNvPr id="3" name="Slide Number Placeholder 2"/>
          <p:cNvSpPr>
            <a:spLocks noGrp="1"/>
          </p:cNvSpPr>
          <p:nvPr>
            <p:ph type="sldNum" sz="quarter" idx="4294967295"/>
          </p:nvPr>
        </p:nvSpPr>
        <p:spPr/>
        <p:txBody>
          <a:bodyPr>
            <a:normAutofit/>
          </a:bodyPr>
          <a:lstStyle/>
          <a:p>
            <a:fld id="{09701636-C3B2-4C60-86B7-E0190A615A61}" type="slidenum">
              <a:rPr lang="en-US" smtClean="0"/>
              <a:pPr/>
              <a:t>27</a:t>
            </a:fld>
            <a:endParaRPr lang="en-US" dirty="0"/>
          </a:p>
        </p:txBody>
      </p:sp>
      <p:pic>
        <p:nvPicPr>
          <p:cNvPr id="5" name="Picture 4">
            <a:extLst>
              <a:ext uri="{FF2B5EF4-FFF2-40B4-BE49-F238E27FC236}">
                <a16:creationId xmlns:a16="http://schemas.microsoft.com/office/drawing/2014/main" id="{3CCC16B4-5C28-4F6A-B253-4732838884CE}"/>
              </a:ext>
            </a:extLst>
          </p:cNvPr>
          <p:cNvPicPr>
            <a:picLocks noChangeAspect="1"/>
          </p:cNvPicPr>
          <p:nvPr/>
        </p:nvPicPr>
        <p:blipFill>
          <a:blip r:embed="rId3"/>
          <a:stretch>
            <a:fillRect/>
          </a:stretch>
        </p:blipFill>
        <p:spPr>
          <a:xfrm>
            <a:off x="547077" y="986730"/>
            <a:ext cx="5964742" cy="2281009"/>
          </a:xfrm>
          <a:prstGeom prst="rect">
            <a:avLst/>
          </a:prstGeom>
        </p:spPr>
      </p:pic>
      <p:pic>
        <p:nvPicPr>
          <p:cNvPr id="9" name="Picture 8">
            <a:extLst>
              <a:ext uri="{FF2B5EF4-FFF2-40B4-BE49-F238E27FC236}">
                <a16:creationId xmlns:a16="http://schemas.microsoft.com/office/drawing/2014/main" id="{44633364-4DA3-45C3-A1DE-A5C960BD8224}"/>
              </a:ext>
            </a:extLst>
          </p:cNvPr>
          <p:cNvPicPr>
            <a:picLocks noChangeAspect="1"/>
          </p:cNvPicPr>
          <p:nvPr/>
        </p:nvPicPr>
        <p:blipFill>
          <a:blip r:embed="rId4"/>
          <a:stretch>
            <a:fillRect/>
          </a:stretch>
        </p:blipFill>
        <p:spPr>
          <a:xfrm>
            <a:off x="547077" y="3489054"/>
            <a:ext cx="5798602" cy="801330"/>
          </a:xfrm>
          <a:prstGeom prst="rect">
            <a:avLst/>
          </a:prstGeom>
        </p:spPr>
      </p:pic>
    </p:spTree>
    <p:extLst>
      <p:ext uri="{BB962C8B-B14F-4D97-AF65-F5344CB8AC3E}">
        <p14:creationId xmlns:p14="http://schemas.microsoft.com/office/powerpoint/2010/main" val="2643453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86457"/>
            <a:ext cx="8056359" cy="302840"/>
          </a:xfrm>
        </p:spPr>
        <p:txBody>
          <a:bodyPr/>
          <a:lstStyle/>
          <a:p>
            <a:r>
              <a:rPr lang="en-US" dirty="0"/>
              <a:t>Source Data</a:t>
            </a:r>
          </a:p>
        </p:txBody>
      </p:sp>
      <p:sp>
        <p:nvSpPr>
          <p:cNvPr id="4" name="Slide Number Placeholder 3"/>
          <p:cNvSpPr>
            <a:spLocks noGrp="1"/>
          </p:cNvSpPr>
          <p:nvPr>
            <p:ph type="sldNum" sz="quarter" idx="4"/>
          </p:nvPr>
        </p:nvSpPr>
        <p:spPr/>
        <p:txBody>
          <a:bodyPr/>
          <a:lstStyle/>
          <a:p>
            <a:fld id="{42C32FFB-F9AE-46F0-A233-A2E628258990}" type="slidenum">
              <a:rPr lang="en-US" smtClean="0"/>
              <a:pPr/>
              <a:t>28</a:t>
            </a:fld>
            <a:endParaRPr lang="en-US" sz="1000" dirty="0"/>
          </a:p>
        </p:txBody>
      </p:sp>
      <p:pic>
        <p:nvPicPr>
          <p:cNvPr id="5" name="Picture 4">
            <a:extLst>
              <a:ext uri="{FF2B5EF4-FFF2-40B4-BE49-F238E27FC236}">
                <a16:creationId xmlns:a16="http://schemas.microsoft.com/office/drawing/2014/main" id="{3D5D5DA2-E141-4AC4-82FC-1E76DC4DDA75}"/>
              </a:ext>
            </a:extLst>
          </p:cNvPr>
          <p:cNvPicPr>
            <a:picLocks noChangeAspect="1"/>
          </p:cNvPicPr>
          <p:nvPr/>
        </p:nvPicPr>
        <p:blipFill>
          <a:blip r:embed="rId3"/>
          <a:stretch>
            <a:fillRect/>
          </a:stretch>
        </p:blipFill>
        <p:spPr>
          <a:xfrm>
            <a:off x="1396408" y="974648"/>
            <a:ext cx="6512663" cy="3497541"/>
          </a:xfrm>
          <a:prstGeom prst="rect">
            <a:avLst/>
          </a:prstGeom>
        </p:spPr>
      </p:pic>
    </p:spTree>
    <p:extLst>
      <p:ext uri="{BB962C8B-B14F-4D97-AF65-F5344CB8AC3E}">
        <p14:creationId xmlns:p14="http://schemas.microsoft.com/office/powerpoint/2010/main" val="470703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if the Measure Score Doesn’t Match the Public Report?</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29</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a:t>Hospitals must </a:t>
            </a:r>
            <a:r>
              <a:rPr lang="en-US" b="1" dirty="0"/>
              <a:t>contact the Help Desk immediately</a:t>
            </a:r>
            <a:r>
              <a:rPr lang="en-US" dirty="0"/>
              <a:t> if they suspect a measure score is incorrect.</a:t>
            </a:r>
          </a:p>
          <a:p>
            <a:r>
              <a:rPr lang="en-US" dirty="0"/>
              <a:t>However, they should double check the following information </a:t>
            </a:r>
            <a:r>
              <a:rPr lang="en-US" dirty="0">
                <a:solidFill>
                  <a:srgbClr val="FF0000"/>
                </a:solidFill>
              </a:rPr>
              <a:t>before</a:t>
            </a:r>
            <a:r>
              <a:rPr lang="en-US" dirty="0"/>
              <a:t> contacting the </a:t>
            </a:r>
            <a:r>
              <a:rPr lang="en-US" u="sng" dirty="0">
                <a:hlinkClick r:id="rId3"/>
              </a:rPr>
              <a:t>Help Desk</a:t>
            </a:r>
            <a:r>
              <a:rPr lang="en-US" dirty="0"/>
              <a:t>: </a:t>
            </a:r>
          </a:p>
          <a:p>
            <a:pPr marL="788670" lvl="1" indent="-285750"/>
            <a:r>
              <a:rPr lang="en-US" b="1" dirty="0"/>
              <a:t>Data source</a:t>
            </a:r>
            <a:r>
              <a:rPr lang="en-US" dirty="0"/>
              <a:t> - the data source listed on the Safety Grade Review Website is what you are referring to when verifying your measure score. You should be using the direct links provided in your Source Data table. For example, if Leapfrog Hospital Survey is listed as the data source for the HAI measures, and you are referring to the CMS HAI data when verifying your measure score, it will not match because that data was not used.</a:t>
            </a:r>
          </a:p>
          <a:p>
            <a:pPr marL="788670" lvl="1" indent="-285750"/>
            <a:r>
              <a:rPr lang="en-US" b="1" dirty="0"/>
              <a:t>Measure</a:t>
            </a:r>
            <a:r>
              <a:rPr lang="en-US" dirty="0"/>
              <a:t> - the measure listed on the Safety Grade Review Website is what you are referring to when verifying your measure score.</a:t>
            </a:r>
          </a:p>
          <a:p>
            <a:pPr marL="788670" lvl="1" indent="-285750"/>
            <a:r>
              <a:rPr lang="en-US" b="1" dirty="0"/>
              <a:t>Reporting period </a:t>
            </a:r>
            <a:r>
              <a:rPr lang="en-US" dirty="0"/>
              <a:t>- the reporting period listed on the Safety Grade Review Website is what you are referring to when verifying your measure score. </a:t>
            </a:r>
          </a:p>
          <a:p>
            <a:r>
              <a:rPr lang="en-US" dirty="0"/>
              <a:t>When you contact the Help Desk about a potential discrepancy, you must include a copy of the public report or a screenshot that shows a different score for the measure. Please be sure the data source, measure name, and reporting period are visible in the screen shot.</a:t>
            </a:r>
          </a:p>
          <a:p>
            <a:r>
              <a:rPr lang="en-US" dirty="0">
                <a:solidFill>
                  <a:srgbClr val="FF0000"/>
                </a:solidFill>
              </a:rPr>
              <a:t>If we find a recording error, we will update the measure score and numerical score before assigning a Letter Grade. You will see an updated numerical score during the Letter Grade Embargo Period.</a:t>
            </a:r>
          </a:p>
        </p:txBody>
      </p:sp>
    </p:spTree>
    <p:extLst>
      <p:ext uri="{BB962C8B-B14F-4D97-AF65-F5344CB8AC3E}">
        <p14:creationId xmlns:p14="http://schemas.microsoft.com/office/powerpoint/2010/main" val="332101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700" dirty="0"/>
              <a:t>ABOUT THE LEAPFROG HOSPITAL SAFETY GRADE</a:t>
            </a:r>
          </a:p>
        </p:txBody>
      </p:sp>
      <p:sp>
        <p:nvSpPr>
          <p:cNvPr id="4" name="Slide Number Placeholder 3"/>
          <p:cNvSpPr>
            <a:spLocks noGrp="1"/>
          </p:cNvSpPr>
          <p:nvPr>
            <p:ph type="sldNum" sz="quarter" idx="4294967295"/>
          </p:nvPr>
        </p:nvSpPr>
        <p:spPr>
          <a:xfrm>
            <a:off x="7539038" y="4760981"/>
            <a:ext cx="971550" cy="138499"/>
          </a:xfrm>
        </p:spPr>
        <p:txBody>
          <a:bodyPr/>
          <a:lstStyle/>
          <a:p>
            <a:fld id="{BA9B540C-44DA-4F69-89C9-7C84606640D3}" type="slidenum">
              <a:rPr lang="en-US" smtClean="0"/>
              <a:pPr/>
              <a:t>3</a:t>
            </a:fld>
            <a:endParaRPr lang="en-US" dirty="0"/>
          </a:p>
        </p:txBody>
      </p:sp>
    </p:spTree>
    <p:extLst>
      <p:ext uri="{BB962C8B-B14F-4D97-AF65-F5344CB8AC3E}">
        <p14:creationId xmlns:p14="http://schemas.microsoft.com/office/powerpoint/2010/main" val="302041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77833"/>
            <a:ext cx="8056359" cy="320088"/>
          </a:xfrm>
        </p:spPr>
        <p:txBody>
          <a:bodyPr wrap="square" anchor="ctr">
            <a:normAutofit/>
          </a:bodyPr>
          <a:lstStyle/>
          <a:p>
            <a:r>
              <a:rPr lang="en-US" b="1" dirty="0"/>
              <a:t>Preview </a:t>
            </a:r>
            <a:r>
              <a:rPr lang="en-US" dirty="0"/>
              <a:t>P</a:t>
            </a:r>
            <a:r>
              <a:rPr lang="en-US" b="1" dirty="0"/>
              <a:t>reliminary Numerical Score</a:t>
            </a:r>
          </a:p>
        </p:txBody>
      </p:sp>
      <p:sp>
        <p:nvSpPr>
          <p:cNvPr id="4" name="Content Placeholder 3">
            <a:extLst>
              <a:ext uri="{FF2B5EF4-FFF2-40B4-BE49-F238E27FC236}">
                <a16:creationId xmlns:a16="http://schemas.microsoft.com/office/drawing/2014/main" id="{DE370D0F-BB6D-4B97-917F-AD9F813106FF}"/>
              </a:ext>
            </a:extLst>
          </p:cNvPr>
          <p:cNvSpPr>
            <a:spLocks noGrp="1"/>
          </p:cNvSpPr>
          <p:nvPr>
            <p:ph idx="1"/>
          </p:nvPr>
        </p:nvSpPr>
        <p:spPr>
          <a:xfrm>
            <a:off x="547077" y="1070975"/>
            <a:ext cx="3912190" cy="3385695"/>
          </a:xfrm>
        </p:spPr>
        <p:txBody>
          <a:bodyPr wrap="square" anchor="t">
            <a:normAutofit/>
          </a:bodyPr>
          <a:lstStyle/>
          <a:p>
            <a:r>
              <a:rPr lang="en-US" dirty="0"/>
              <a:t>Remember that the numerical scores posted during the Safety Grade Review Period are preliminary as changes do occur during the Safety Grade Review Period. </a:t>
            </a:r>
          </a:p>
          <a:p>
            <a:r>
              <a:rPr lang="en-US" dirty="0"/>
              <a:t>Final numerical scores will be posted, along with the letter grade, at least two weeks prior to the public announcement. </a:t>
            </a:r>
          </a:p>
          <a:p>
            <a:r>
              <a:rPr lang="en-US" dirty="0"/>
              <a:t>Hospitals will be alerted via an email sent to the addresses provided in the Contact and Reviewer Information fields. </a:t>
            </a:r>
          </a:p>
        </p:txBody>
      </p:sp>
      <p:pic>
        <p:nvPicPr>
          <p:cNvPr id="6" name="Picture 5"/>
          <p:cNvPicPr>
            <a:picLocks noChangeAspect="1"/>
          </p:cNvPicPr>
          <p:nvPr/>
        </p:nvPicPr>
        <p:blipFill>
          <a:blip r:embed="rId3"/>
          <a:stretch>
            <a:fillRect/>
          </a:stretch>
        </p:blipFill>
        <p:spPr>
          <a:xfrm>
            <a:off x="4684733" y="1587377"/>
            <a:ext cx="3916157" cy="2352729"/>
          </a:xfrm>
          <a:prstGeom prst="rect">
            <a:avLst/>
          </a:prstGeom>
          <a:noFill/>
        </p:spPr>
      </p:pic>
      <p:sp>
        <p:nvSpPr>
          <p:cNvPr id="3" name="Slide Number Placeholder 2"/>
          <p:cNvSpPr>
            <a:spLocks noGrp="1"/>
          </p:cNvSpPr>
          <p:nvPr>
            <p:ph type="sldNum" sz="quarter" idx="4"/>
          </p:nvPr>
        </p:nvSpPr>
        <p:spPr>
          <a:xfrm>
            <a:off x="8301445" y="4857540"/>
            <a:ext cx="299445" cy="138499"/>
          </a:xfrm>
        </p:spPr>
        <p:txBody>
          <a:bodyPr wrap="square" anchor="ctr">
            <a:normAutofit/>
          </a:bodyPr>
          <a:lstStyle/>
          <a:p>
            <a:pPr>
              <a:spcAft>
                <a:spcPts val="600"/>
              </a:spcAft>
            </a:pPr>
            <a:fld id="{BA9B540C-44DA-4F69-89C9-7C84606640D3}" type="slidenum">
              <a:rPr lang="en-US" smtClean="0"/>
              <a:pPr>
                <a:spcAft>
                  <a:spcPts val="600"/>
                </a:spcAft>
              </a:pPr>
              <a:t>30</a:t>
            </a:fld>
            <a:endParaRPr lang="en-US"/>
          </a:p>
        </p:txBody>
      </p:sp>
      <p:sp>
        <p:nvSpPr>
          <p:cNvPr id="13" name="Footer Placeholder 5">
            <a:extLst>
              <a:ext uri="{FF2B5EF4-FFF2-40B4-BE49-F238E27FC236}">
                <a16:creationId xmlns:a16="http://schemas.microsoft.com/office/drawing/2014/main" id="{B95A29F9-BBFB-45CB-B36F-EC7868C0EC0E}"/>
              </a:ext>
            </a:extLst>
          </p:cNvPr>
          <p:cNvSpPr>
            <a:spLocks noGrp="1"/>
          </p:cNvSpPr>
          <p:nvPr>
            <p:ph type="ftr" sz="quarter" idx="3"/>
          </p:nvPr>
        </p:nvSpPr>
        <p:spPr>
          <a:xfrm>
            <a:off x="4702628" y="4857540"/>
            <a:ext cx="3513551" cy="138499"/>
          </a:xfrm>
        </p:spPr>
        <p:txBody>
          <a:bodyPr/>
          <a:lstStyle/>
          <a:p>
            <a:endParaRPr lang="en-US"/>
          </a:p>
        </p:txBody>
      </p:sp>
    </p:spTree>
    <p:extLst>
      <p:ext uri="{BB962C8B-B14F-4D97-AF65-F5344CB8AC3E}">
        <p14:creationId xmlns:p14="http://schemas.microsoft.com/office/powerpoint/2010/main" val="2537275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7077" y="286457"/>
            <a:ext cx="8056359" cy="302840"/>
          </a:xfrm>
        </p:spPr>
        <p:txBody>
          <a:bodyPr/>
          <a:lstStyle/>
          <a:p>
            <a:r>
              <a:rPr lang="en-US" dirty="0"/>
              <a:t>Letter Grade Embargo Period Scheduled for mid/late April </a:t>
            </a:r>
          </a:p>
        </p:txBody>
      </p:sp>
      <p:sp>
        <p:nvSpPr>
          <p:cNvPr id="2" name="Content Placeholder 1">
            <a:extLst>
              <a:ext uri="{FF2B5EF4-FFF2-40B4-BE49-F238E27FC236}">
                <a16:creationId xmlns:a16="http://schemas.microsoft.com/office/drawing/2014/main" id="{4A04EF91-F995-4501-A3A6-13A9F24C680E}"/>
              </a:ext>
            </a:extLst>
          </p:cNvPr>
          <p:cNvSpPr>
            <a:spLocks noGrp="1"/>
          </p:cNvSpPr>
          <p:nvPr>
            <p:ph idx="1"/>
          </p:nvPr>
        </p:nvSpPr>
        <p:spPr/>
        <p:txBody>
          <a:bodyPr/>
          <a:lstStyle/>
          <a:p>
            <a:r>
              <a:rPr lang="en-US" dirty="0"/>
              <a:t>Hospitals can log back into the Data Review Website to review their final numerical score and letter grade.</a:t>
            </a:r>
          </a:p>
          <a:p>
            <a:r>
              <a:rPr lang="en-US" dirty="0"/>
              <a:t>Explanation of Letter Grades includes cut-points and distribution of grades.</a:t>
            </a:r>
          </a:p>
          <a:p>
            <a:endParaRPr lang="en-US" dirty="0"/>
          </a:p>
        </p:txBody>
      </p:sp>
      <p:sp>
        <p:nvSpPr>
          <p:cNvPr id="4" name="Slide Number Placeholder 3"/>
          <p:cNvSpPr>
            <a:spLocks noGrp="1"/>
          </p:cNvSpPr>
          <p:nvPr>
            <p:ph type="sldNum" sz="quarter" idx="4"/>
          </p:nvPr>
        </p:nvSpPr>
        <p:spPr/>
        <p:txBody>
          <a:bodyPr/>
          <a:lstStyle/>
          <a:p>
            <a:fld id="{42C32FFB-F9AE-46F0-A233-A2E628258990}" type="slidenum">
              <a:rPr lang="en-US" smtClean="0"/>
              <a:pPr/>
              <a:t>31</a:t>
            </a:fld>
            <a:endParaRPr lang="en-US" sz="1000" dirty="0"/>
          </a:p>
        </p:txBody>
      </p:sp>
    </p:spTree>
    <p:extLst>
      <p:ext uri="{BB962C8B-B14F-4D97-AF65-F5344CB8AC3E}">
        <p14:creationId xmlns:p14="http://schemas.microsoft.com/office/powerpoint/2010/main" val="3080679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86457"/>
            <a:ext cx="8056359" cy="302840"/>
          </a:xfrm>
        </p:spPr>
        <p:txBody>
          <a:bodyPr/>
          <a:lstStyle/>
          <a:p>
            <a:r>
              <a:rPr lang="en-US" b="1" dirty="0"/>
              <a:t>Hospital Safety Grade Calculator</a:t>
            </a:r>
            <a:endParaRPr lang="en-US" dirty="0">
              <a:highlight>
                <a:srgbClr val="FFFF00"/>
              </a:highlight>
            </a:endParaRP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32</a:t>
            </a:fld>
            <a:endParaRPr lang="en-US" dirty="0"/>
          </a:p>
        </p:txBody>
      </p:sp>
      <p:pic>
        <p:nvPicPr>
          <p:cNvPr id="6" name="Picture 5"/>
          <p:cNvPicPr>
            <a:picLocks noChangeAspect="1"/>
          </p:cNvPicPr>
          <p:nvPr/>
        </p:nvPicPr>
        <p:blipFill>
          <a:blip r:embed="rId3"/>
          <a:srcRect/>
          <a:stretch/>
        </p:blipFill>
        <p:spPr>
          <a:xfrm>
            <a:off x="1070522" y="1036658"/>
            <a:ext cx="6779363" cy="3369833"/>
          </a:xfrm>
          <a:prstGeom prst="rect">
            <a:avLst/>
          </a:prstGeom>
        </p:spPr>
      </p:pic>
    </p:spTree>
    <p:extLst>
      <p:ext uri="{BB962C8B-B14F-4D97-AF65-F5344CB8AC3E}">
        <p14:creationId xmlns:p14="http://schemas.microsoft.com/office/powerpoint/2010/main" val="190696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PUBLIC REPORTING</a:t>
            </a:r>
          </a:p>
        </p:txBody>
      </p:sp>
      <p:sp>
        <p:nvSpPr>
          <p:cNvPr id="3" name="Slide Number Placeholder 2"/>
          <p:cNvSpPr>
            <a:spLocks noGrp="1"/>
          </p:cNvSpPr>
          <p:nvPr>
            <p:ph type="sldNum" sz="quarter" idx="4294967295"/>
          </p:nvPr>
        </p:nvSpPr>
        <p:spPr>
          <a:xfrm>
            <a:off x="7539038" y="4449537"/>
            <a:ext cx="971550" cy="526256"/>
          </a:xfrm>
        </p:spPr>
        <p:txBody>
          <a:bodyPr>
            <a:normAutofit/>
          </a:bodyPr>
          <a:lstStyle/>
          <a:p>
            <a:fld id="{BA9B540C-44DA-4F69-89C9-7C84606640D3}" type="slidenum">
              <a:rPr lang="en-US" smtClean="0"/>
              <a:pPr/>
              <a:t>33</a:t>
            </a:fld>
            <a:endParaRPr lang="en-US" dirty="0"/>
          </a:p>
        </p:txBody>
      </p:sp>
    </p:spTree>
    <p:extLst>
      <p:ext uri="{BB962C8B-B14F-4D97-AF65-F5344CB8AC3E}">
        <p14:creationId xmlns:p14="http://schemas.microsoft.com/office/powerpoint/2010/main" val="1953931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7077" y="290144"/>
            <a:ext cx="8056359" cy="295466"/>
          </a:xfrm>
        </p:spPr>
        <p:txBody>
          <a:bodyPr/>
          <a:lstStyle/>
          <a:p>
            <a:r>
              <a:rPr lang="en-US" b="1" dirty="0"/>
              <a:t>HospitalSafetyGrade.org</a:t>
            </a:r>
          </a:p>
        </p:txBody>
      </p:sp>
      <p:sp>
        <p:nvSpPr>
          <p:cNvPr id="4" name="Slide Number Placeholder 3"/>
          <p:cNvSpPr>
            <a:spLocks noGrp="1"/>
          </p:cNvSpPr>
          <p:nvPr>
            <p:ph type="sldNum" sz="quarter" idx="4294967295"/>
          </p:nvPr>
        </p:nvSpPr>
        <p:spPr/>
        <p:txBody>
          <a:bodyPr>
            <a:normAutofit/>
          </a:bodyPr>
          <a:lstStyle/>
          <a:p>
            <a:fld id="{BA9B540C-44DA-4F69-89C9-7C84606640D3}" type="slidenum">
              <a:rPr lang="en-US" smtClean="0"/>
              <a:pPr/>
              <a:t>34</a:t>
            </a:fld>
            <a:endParaRPr lang="en-US" dirty="0"/>
          </a:p>
        </p:txBody>
      </p:sp>
      <p:pic>
        <p:nvPicPr>
          <p:cNvPr id="2" name="Picture 1"/>
          <p:cNvPicPr>
            <a:picLocks noChangeAspect="1"/>
          </p:cNvPicPr>
          <p:nvPr/>
        </p:nvPicPr>
        <p:blipFill rotWithShape="1">
          <a:blip r:embed="rId3"/>
          <a:srcRect/>
          <a:stretch/>
        </p:blipFill>
        <p:spPr>
          <a:xfrm>
            <a:off x="2093815" y="780043"/>
            <a:ext cx="5430341" cy="38849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8826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Search by Hospital Name and Location</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35</a:t>
            </a:fld>
            <a:endParaRPr lang="en-US" dirty="0"/>
          </a:p>
        </p:txBody>
      </p:sp>
      <p:pic>
        <p:nvPicPr>
          <p:cNvPr id="5" name="Picture 4"/>
          <p:cNvPicPr>
            <a:picLocks noChangeAspect="1"/>
          </p:cNvPicPr>
          <p:nvPr/>
        </p:nvPicPr>
        <p:blipFill>
          <a:blip r:embed="rId2"/>
          <a:stretch>
            <a:fillRect/>
          </a:stretch>
        </p:blipFill>
        <p:spPr>
          <a:xfrm>
            <a:off x="2261426" y="984738"/>
            <a:ext cx="5293406" cy="35170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0102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Hospital Details</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36</a:t>
            </a:fld>
            <a:endParaRPr lang="en-US" dirty="0"/>
          </a:p>
        </p:txBody>
      </p:sp>
      <p:pic>
        <p:nvPicPr>
          <p:cNvPr id="6" name="Picture 5"/>
          <p:cNvPicPr>
            <a:picLocks noChangeAspect="1"/>
          </p:cNvPicPr>
          <p:nvPr/>
        </p:nvPicPr>
        <p:blipFill>
          <a:blip r:embed="rId3"/>
          <a:srcRect/>
          <a:stretch/>
        </p:blipFill>
        <p:spPr>
          <a:xfrm>
            <a:off x="701480" y="1466218"/>
            <a:ext cx="7391087" cy="23487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8362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Past Grades</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37</a:t>
            </a:fld>
            <a:endParaRPr lang="en-US" dirty="0"/>
          </a:p>
        </p:txBody>
      </p:sp>
      <p:pic>
        <p:nvPicPr>
          <p:cNvPr id="4" name="Picture 3"/>
          <p:cNvPicPr>
            <a:picLocks noChangeAspect="1"/>
          </p:cNvPicPr>
          <p:nvPr/>
        </p:nvPicPr>
        <p:blipFill>
          <a:blip r:embed="rId2"/>
          <a:srcRect/>
          <a:stretch/>
        </p:blipFill>
        <p:spPr>
          <a:xfrm>
            <a:off x="1243012" y="1487735"/>
            <a:ext cx="6657975" cy="22805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9984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Detailed Table View for Hospitals</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38</a:t>
            </a:fld>
            <a:endParaRPr lang="en-US" dirty="0"/>
          </a:p>
        </p:txBody>
      </p:sp>
      <p:pic>
        <p:nvPicPr>
          <p:cNvPr id="4" name="Picture 3"/>
          <p:cNvPicPr>
            <a:picLocks noChangeAspect="1"/>
          </p:cNvPicPr>
          <p:nvPr/>
        </p:nvPicPr>
        <p:blipFill>
          <a:blip r:embed="rId3"/>
          <a:srcRect/>
          <a:stretch/>
        </p:blipFill>
        <p:spPr>
          <a:xfrm>
            <a:off x="1141936" y="1117409"/>
            <a:ext cx="5187979" cy="321514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964168" y="1909373"/>
            <a:ext cx="1875468" cy="1631216"/>
          </a:xfrm>
          <a:prstGeom prst="rect">
            <a:avLst/>
          </a:prstGeom>
          <a:noFill/>
        </p:spPr>
        <p:txBody>
          <a:bodyPr wrap="square" rtlCol="0">
            <a:spAutoFit/>
          </a:bodyPr>
          <a:lstStyle/>
          <a:p>
            <a:r>
              <a:rPr lang="en-US" sz="2000" dirty="0">
                <a:latin typeface="+mn-lt"/>
              </a:rPr>
              <a:t>Remember to print a copy of your fall 2020 data and letter grade.</a:t>
            </a:r>
          </a:p>
        </p:txBody>
      </p:sp>
    </p:spTree>
    <p:extLst>
      <p:ext uri="{BB962C8B-B14F-4D97-AF65-F5344CB8AC3E}">
        <p14:creationId xmlns:p14="http://schemas.microsoft.com/office/powerpoint/2010/main" val="860331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Measure Scores</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39</a:t>
            </a:fld>
            <a:endParaRPr lang="en-US" dirty="0"/>
          </a:p>
        </p:txBody>
      </p:sp>
      <p:pic>
        <p:nvPicPr>
          <p:cNvPr id="5" name="Picture 4"/>
          <p:cNvPicPr>
            <a:picLocks noChangeAspect="1"/>
          </p:cNvPicPr>
          <p:nvPr/>
        </p:nvPicPr>
        <p:blipFill>
          <a:blip r:embed="rId3"/>
          <a:srcRect/>
          <a:stretch/>
        </p:blipFill>
        <p:spPr>
          <a:xfrm>
            <a:off x="1973872" y="1046956"/>
            <a:ext cx="5678952" cy="33093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436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the Leapfrog Hospital Safety Grade?</a:t>
            </a:r>
          </a:p>
        </p:txBody>
      </p:sp>
      <p:sp>
        <p:nvSpPr>
          <p:cNvPr id="4" name="Content Placeholder 3"/>
          <p:cNvSpPr>
            <a:spLocks noGrp="1"/>
          </p:cNvSpPr>
          <p:nvPr>
            <p:ph idx="1"/>
          </p:nvPr>
        </p:nvSpPr>
        <p:spPr/>
        <p:txBody>
          <a:bodyPr>
            <a:normAutofit/>
          </a:bodyPr>
          <a:lstStyle/>
          <a:p>
            <a:r>
              <a:rPr lang="en-US" dirty="0"/>
              <a:t>The Safety Grade uses up to 27 national patient safety measures from the Centers for Medicare &amp; Medicaid Services (CMS) and the Leapfrog Hospital Survey, and information from other supplemental data sources, to produce a single letter grade representing a hospital’s overall performance in keeping patients safe from preventable harm and medical errors.</a:t>
            </a:r>
          </a:p>
          <a:p>
            <a:r>
              <a:rPr lang="en-US" dirty="0"/>
              <a:t>The Leapfrog Hospital Safety Grade launched in June 2012. </a:t>
            </a:r>
          </a:p>
          <a:p>
            <a:r>
              <a:rPr lang="en-US" dirty="0"/>
              <a:t>The Grade is issued two times per year: Spring and Fall. This spring will be the 19</a:t>
            </a:r>
            <a:r>
              <a:rPr lang="en-US" baseline="30000" dirty="0"/>
              <a:t>th</a:t>
            </a:r>
            <a:r>
              <a:rPr lang="en-US" dirty="0"/>
              <a:t> release.</a:t>
            </a:r>
          </a:p>
          <a:p>
            <a:r>
              <a:rPr lang="en-US" dirty="0"/>
              <a:t>More information is available at </a:t>
            </a:r>
            <a:r>
              <a:rPr lang="en-US" dirty="0">
                <a:hlinkClick r:id="rId3"/>
              </a:rPr>
              <a:t>www.HospitalSafetyGrade.org</a:t>
            </a:r>
            <a:endParaRPr lang="en-US" dirty="0"/>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4</a:t>
            </a:fld>
            <a:endParaRPr lang="en-US" dirty="0"/>
          </a:p>
        </p:txBody>
      </p:sp>
    </p:spTree>
    <p:extLst>
      <p:ext uri="{BB962C8B-B14F-4D97-AF65-F5344CB8AC3E}">
        <p14:creationId xmlns:p14="http://schemas.microsoft.com/office/powerpoint/2010/main" val="2298131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Important Dates</a:t>
            </a:r>
            <a:endParaRPr lang="en-US" b="1" dirty="0">
              <a:solidFill>
                <a:srgbClr val="FF0000"/>
              </a:solidFill>
            </a:endParaRPr>
          </a:p>
        </p:txBody>
      </p:sp>
      <p:sp>
        <p:nvSpPr>
          <p:cNvPr id="4" name="Content Placeholder 3"/>
          <p:cNvSpPr>
            <a:spLocks noGrp="1"/>
          </p:cNvSpPr>
          <p:nvPr>
            <p:ph idx="1"/>
          </p:nvPr>
        </p:nvSpPr>
        <p:spPr/>
        <p:txBody>
          <a:bodyPr>
            <a:normAutofit fontScale="70000" lnSpcReduction="20000"/>
          </a:bodyPr>
          <a:lstStyle/>
          <a:p>
            <a:r>
              <a:rPr lang="en-US" b="1" baseline="30000" dirty="0"/>
              <a:t> </a:t>
            </a:r>
            <a:r>
              <a:rPr lang="en-US" b="1" dirty="0"/>
              <a:t>January 31 - </a:t>
            </a:r>
            <a:r>
              <a:rPr lang="en-US" dirty="0"/>
              <a:t>Data Snapshot Date</a:t>
            </a:r>
          </a:p>
          <a:p>
            <a:pPr lvl="1"/>
            <a:r>
              <a:rPr lang="en-US" dirty="0"/>
              <a:t>For hospitals that have submitted a 2019 Survey or 2020 Survey by December 31 - </a:t>
            </a:r>
            <a:r>
              <a:rPr lang="en-US" b="1" dirty="0"/>
              <a:t>E-mail </a:t>
            </a:r>
            <a:r>
              <a:rPr lang="en-US" dirty="0"/>
              <a:t>sent to the hospital CEO and primary survey contact listed in the profile section of the online Leapfrog Hospital Survey</a:t>
            </a:r>
          </a:p>
          <a:p>
            <a:pPr lvl="1"/>
            <a:r>
              <a:rPr lang="en-US" dirty="0"/>
              <a:t>For Hospitals that did not submit a 2019 or 2020 Survey – Letter sent to CEO via USPS</a:t>
            </a:r>
          </a:p>
          <a:p>
            <a:pPr lvl="1"/>
            <a:r>
              <a:rPr lang="en-US" dirty="0"/>
              <a:t>Both e-mails and letters will include:</a:t>
            </a:r>
          </a:p>
          <a:p>
            <a:pPr lvl="2"/>
            <a:r>
              <a:rPr lang="en-US" dirty="0"/>
              <a:t>Information about the Leapfrog Hospital Safety Grade</a:t>
            </a:r>
          </a:p>
          <a:p>
            <a:pPr lvl="2"/>
            <a:r>
              <a:rPr lang="en-US" dirty="0"/>
              <a:t>Username/password to a secure website where hospitals can review the source data that Leapfrog used to calculate their numerical score</a:t>
            </a:r>
          </a:p>
          <a:p>
            <a:pPr lvl="2"/>
            <a:r>
              <a:rPr lang="en-US" dirty="0"/>
              <a:t>Links to the Hospital Safety Grade Help Desk and other helpful documents</a:t>
            </a:r>
          </a:p>
          <a:p>
            <a:r>
              <a:rPr lang="en-US" b="1" dirty="0"/>
              <a:t>February 22 – March 12 </a:t>
            </a:r>
            <a:r>
              <a:rPr lang="en-US" dirty="0"/>
              <a:t>– Courtesy 23-week Hospital Safety Grade Review Period</a:t>
            </a:r>
          </a:p>
          <a:p>
            <a:r>
              <a:rPr lang="en-US" b="1" dirty="0"/>
              <a:t>March 2 </a:t>
            </a:r>
            <a:r>
              <a:rPr lang="en-US" dirty="0"/>
              <a:t> – Hospital Safety Grade Town Hall Call</a:t>
            </a:r>
          </a:p>
          <a:p>
            <a:r>
              <a:rPr lang="en-US" b="1" dirty="0"/>
              <a:t>Mid/Late-April</a:t>
            </a:r>
            <a:r>
              <a:rPr lang="en-US" dirty="0"/>
              <a:t> – Letter Grade Embargo Period</a:t>
            </a:r>
          </a:p>
          <a:p>
            <a:r>
              <a:rPr lang="en-US" b="1" dirty="0"/>
              <a:t>Late April/Early may </a:t>
            </a:r>
            <a:r>
              <a:rPr lang="en-US" dirty="0"/>
              <a:t>– Letter grades will be published at </a:t>
            </a:r>
            <a:r>
              <a:rPr lang="en-US" dirty="0">
                <a:hlinkClick r:id="rId2"/>
              </a:rPr>
              <a:t>www.HospitalSafetyGrade.org</a:t>
            </a:r>
            <a:r>
              <a:rPr lang="en-US" dirty="0"/>
              <a:t> </a:t>
            </a:r>
          </a:p>
          <a:p>
            <a:endParaRPr lang="en-US" dirty="0"/>
          </a:p>
          <a:p>
            <a:r>
              <a:rPr lang="en-US" dirty="0"/>
              <a:t>For more information about important dates, visit: </a:t>
            </a:r>
            <a:r>
              <a:rPr lang="en-US" dirty="0">
                <a:hlinkClick r:id="rId3"/>
              </a:rPr>
              <a:t>http://www.hospitalsafetyscore.org/for-hospitals/updates-and-timelines-for-hospitals</a:t>
            </a:r>
            <a:endParaRPr lang="en-US" dirty="0"/>
          </a:p>
        </p:txBody>
      </p:sp>
      <p:sp>
        <p:nvSpPr>
          <p:cNvPr id="3" name="Slide Number Placeholder 2"/>
          <p:cNvSpPr>
            <a:spLocks noGrp="1"/>
          </p:cNvSpPr>
          <p:nvPr>
            <p:ph type="sldNum" sz="quarter" idx="4"/>
          </p:nvPr>
        </p:nvSpPr>
        <p:spPr/>
        <p:txBody>
          <a:bodyPr>
            <a:normAutofit/>
          </a:bodyPr>
          <a:lstStyle/>
          <a:p>
            <a:fld id="{BA9B540C-44DA-4F69-89C9-7C84606640D3}" type="slidenum">
              <a:rPr lang="en-US" smtClean="0"/>
              <a:pPr/>
              <a:t>40</a:t>
            </a:fld>
            <a:endParaRPr lang="en-US" dirty="0"/>
          </a:p>
        </p:txBody>
      </p:sp>
    </p:spTree>
    <p:extLst>
      <p:ext uri="{BB962C8B-B14F-4D97-AF65-F5344CB8AC3E}">
        <p14:creationId xmlns:p14="http://schemas.microsoft.com/office/powerpoint/2010/main" val="1750157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7" y="290144"/>
            <a:ext cx="8056359" cy="295466"/>
          </a:xfrm>
        </p:spPr>
        <p:txBody>
          <a:bodyPr/>
          <a:lstStyle/>
          <a:p>
            <a:r>
              <a:rPr lang="en-US" b="1" dirty="0"/>
              <a:t>More Information</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41</a:t>
            </a:fld>
            <a:endParaRPr lang="en-US" dirty="0"/>
          </a:p>
        </p:txBody>
      </p:sp>
      <p:sp>
        <p:nvSpPr>
          <p:cNvPr id="4" name="Content Placeholder 3"/>
          <p:cNvSpPr>
            <a:spLocks noGrp="1"/>
          </p:cNvSpPr>
          <p:nvPr>
            <p:ph sz="quarter" idx="1"/>
          </p:nvPr>
        </p:nvSpPr>
        <p:spPr/>
        <p:txBody>
          <a:bodyPr/>
          <a:lstStyle/>
          <a:p>
            <a:r>
              <a:rPr lang="en-US" dirty="0"/>
              <a:t>Leapfrog Help Desk: </a:t>
            </a:r>
            <a:r>
              <a:rPr lang="en-US" dirty="0">
                <a:hlinkClick r:id="rId2"/>
              </a:rPr>
              <a:t>https://leapfroghelpdesk.zendesk.com</a:t>
            </a:r>
            <a:endParaRPr lang="en-US" dirty="0"/>
          </a:p>
          <a:p>
            <a:r>
              <a:rPr lang="en-US" dirty="0"/>
              <a:t>Hospital Safety Grade Website: </a:t>
            </a:r>
            <a:r>
              <a:rPr lang="en-US" dirty="0">
                <a:hlinkClick r:id="rId3"/>
              </a:rPr>
              <a:t>www.HospitalSafetyGrade.org</a:t>
            </a:r>
            <a:br>
              <a:rPr lang="en-US" dirty="0"/>
            </a:br>
            <a:endParaRPr lang="en-US" dirty="0"/>
          </a:p>
          <a:p>
            <a:endParaRPr lang="en-US" dirty="0"/>
          </a:p>
        </p:txBody>
      </p:sp>
    </p:spTree>
    <p:extLst>
      <p:ext uri="{BB962C8B-B14F-4D97-AF65-F5344CB8AC3E}">
        <p14:creationId xmlns:p14="http://schemas.microsoft.com/office/powerpoint/2010/main" val="107129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Who is eligible for a Leapfrog Hospital Safety Grade?</a:t>
            </a:r>
          </a:p>
        </p:txBody>
      </p:sp>
      <p:sp>
        <p:nvSpPr>
          <p:cNvPr id="4" name="Content Placeholder 3"/>
          <p:cNvSpPr>
            <a:spLocks noGrp="1"/>
          </p:cNvSpPr>
          <p:nvPr>
            <p:ph idx="1"/>
          </p:nvPr>
        </p:nvSpPr>
        <p:spPr/>
        <p:txBody>
          <a:bodyPr>
            <a:normAutofit/>
          </a:bodyPr>
          <a:lstStyle/>
          <a:p>
            <a:r>
              <a:rPr lang="en-US" dirty="0"/>
              <a:t>General acute care hospitals with enough publicly reported data </a:t>
            </a:r>
          </a:p>
          <a:p>
            <a:pPr lvl="1"/>
            <a:r>
              <a:rPr lang="en-US" dirty="0"/>
              <a:t>Hospitals missing measure scores for more than </a:t>
            </a:r>
            <a:r>
              <a:rPr lang="en-US" b="1" dirty="0">
                <a:solidFill>
                  <a:srgbClr val="FF0000"/>
                </a:solidFill>
              </a:rPr>
              <a:t>6</a:t>
            </a:r>
            <a:r>
              <a:rPr lang="en-US" dirty="0"/>
              <a:t> process/structural measures OR more than </a:t>
            </a:r>
            <a:r>
              <a:rPr lang="en-US" b="1" dirty="0">
                <a:solidFill>
                  <a:srgbClr val="FF0000"/>
                </a:solidFill>
              </a:rPr>
              <a:t>5</a:t>
            </a:r>
            <a:r>
              <a:rPr lang="en-US" dirty="0"/>
              <a:t> outcome measures do not receive a grade.</a:t>
            </a:r>
          </a:p>
          <a:p>
            <a:endParaRPr lang="en-US" dirty="0"/>
          </a:p>
          <a:p>
            <a:r>
              <a:rPr lang="en-US" dirty="0"/>
              <a:t>The Leapfrog Group is not able to calculate a Hospital Safety Grade for certain types of hospitals due to missing data:</a:t>
            </a:r>
          </a:p>
          <a:p>
            <a:pPr lvl="1"/>
            <a:r>
              <a:rPr lang="en-US" dirty="0"/>
              <a:t>Critical access hospitals</a:t>
            </a:r>
          </a:p>
          <a:p>
            <a:pPr lvl="1"/>
            <a:r>
              <a:rPr lang="en-US" dirty="0"/>
              <a:t>PPS-exempt hospitals (i.e., cancer)</a:t>
            </a:r>
          </a:p>
          <a:p>
            <a:pPr lvl="1"/>
            <a:r>
              <a:rPr lang="en-US" dirty="0"/>
              <a:t>VA Hospitals</a:t>
            </a:r>
          </a:p>
          <a:p>
            <a:pPr lvl="1"/>
            <a:r>
              <a:rPr lang="en-US" dirty="0"/>
              <a:t>Indian Health Services</a:t>
            </a:r>
          </a:p>
          <a:p>
            <a:pPr lvl="1"/>
            <a:r>
              <a:rPr lang="en-US" dirty="0"/>
              <a:t>Specialty hospitals</a:t>
            </a:r>
          </a:p>
        </p:txBody>
      </p:sp>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5</a:t>
            </a:fld>
            <a:endParaRPr lang="en-US" dirty="0"/>
          </a:p>
        </p:txBody>
      </p:sp>
    </p:spTree>
    <p:extLst>
      <p:ext uri="{BB962C8B-B14F-4D97-AF65-F5344CB8AC3E}">
        <p14:creationId xmlns:p14="http://schemas.microsoft.com/office/powerpoint/2010/main" val="114609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MEASURE HIGHLIGHTS</a:t>
            </a:r>
          </a:p>
        </p:txBody>
      </p:sp>
      <p:sp>
        <p:nvSpPr>
          <p:cNvPr id="4" name="Slide Number Placeholder 3"/>
          <p:cNvSpPr>
            <a:spLocks noGrp="1"/>
          </p:cNvSpPr>
          <p:nvPr>
            <p:ph type="sldNum" sz="quarter" idx="4294967295"/>
          </p:nvPr>
        </p:nvSpPr>
        <p:spPr>
          <a:xfrm>
            <a:off x="7539038" y="4774043"/>
            <a:ext cx="971550" cy="138499"/>
          </a:xfrm>
        </p:spPr>
        <p:txBody>
          <a:bodyPr/>
          <a:lstStyle/>
          <a:p>
            <a:fld id="{BA9B540C-44DA-4F69-89C9-7C84606640D3}" type="slidenum">
              <a:rPr lang="en-US" smtClean="0"/>
              <a:pPr/>
              <a:t>6</a:t>
            </a:fld>
            <a:endParaRPr lang="en-US" dirty="0"/>
          </a:p>
        </p:txBody>
      </p:sp>
    </p:spTree>
    <p:extLst>
      <p:ext uri="{BB962C8B-B14F-4D97-AF65-F5344CB8AC3E}">
        <p14:creationId xmlns:p14="http://schemas.microsoft.com/office/powerpoint/2010/main" val="22294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Measure Selection Criteria</a:t>
            </a:r>
          </a:p>
        </p:txBody>
      </p:sp>
      <p:sp>
        <p:nvSpPr>
          <p:cNvPr id="4" name="Content Placeholder 3"/>
          <p:cNvSpPr>
            <a:spLocks noGrp="1"/>
          </p:cNvSpPr>
          <p:nvPr>
            <p:ph idx="1"/>
          </p:nvPr>
        </p:nvSpPr>
        <p:spPr/>
        <p:txBody>
          <a:bodyPr>
            <a:normAutofit/>
          </a:bodyPr>
          <a:lstStyle/>
          <a:p>
            <a:r>
              <a:rPr lang="en-US" dirty="0"/>
              <a:t>Measures are publicly-reported from national data sources, which reflect individual hospital results, including:</a:t>
            </a:r>
          </a:p>
          <a:p>
            <a:pPr lvl="1"/>
            <a:r>
              <a:rPr lang="en-US" dirty="0"/>
              <a:t>Leapfrog Hospital Survey</a:t>
            </a:r>
          </a:p>
          <a:p>
            <a:pPr lvl="1"/>
            <a:r>
              <a:rPr lang="en-US" dirty="0"/>
              <a:t>Centers for Medicare and Medicaid Services data sets</a:t>
            </a:r>
          </a:p>
          <a:p>
            <a:r>
              <a:rPr lang="en-US" dirty="0"/>
              <a:t>Measures are endorsed or in use by a national measurement entity</a:t>
            </a:r>
          </a:p>
          <a:p>
            <a:r>
              <a:rPr lang="en-US" dirty="0"/>
              <a:t>Measures are linked to patient safety (“freedom from harm”)</a:t>
            </a:r>
          </a:p>
          <a:p>
            <a:pPr lvl="1"/>
            <a:r>
              <a:rPr lang="en-US" dirty="0"/>
              <a:t>Directly quantifying patient safety events</a:t>
            </a:r>
          </a:p>
          <a:p>
            <a:pPr lvl="1"/>
            <a:r>
              <a:rPr lang="en-US" dirty="0"/>
              <a:t>Assessing processes that lead to better outcomes</a:t>
            </a:r>
          </a:p>
          <a:p>
            <a:pPr lvl="1"/>
            <a:r>
              <a:rPr lang="en-US" dirty="0"/>
              <a:t>Identified by experts as important to patient safety</a:t>
            </a:r>
          </a:p>
        </p:txBody>
      </p:sp>
      <p:sp>
        <p:nvSpPr>
          <p:cNvPr id="3" name="Slide Number Placeholder 2"/>
          <p:cNvSpPr>
            <a:spLocks noGrp="1"/>
          </p:cNvSpPr>
          <p:nvPr>
            <p:ph type="sldNum" sz="quarter" idx="4"/>
          </p:nvPr>
        </p:nvSpPr>
        <p:spPr/>
        <p:txBody>
          <a:bodyPr>
            <a:normAutofit/>
          </a:bodyPr>
          <a:lstStyle/>
          <a:p>
            <a:fld id="{BA9B540C-44DA-4F69-89C9-7C84606640D3}" type="slidenum">
              <a:rPr lang="en-US" smtClean="0"/>
              <a:pPr/>
              <a:t>7</a:t>
            </a:fld>
            <a:endParaRPr lang="en-US" dirty="0"/>
          </a:p>
        </p:txBody>
      </p:sp>
    </p:spTree>
    <p:extLst>
      <p:ext uri="{BB962C8B-B14F-4D97-AF65-F5344CB8AC3E}">
        <p14:creationId xmlns:p14="http://schemas.microsoft.com/office/powerpoint/2010/main" val="207303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Spring 2021</a:t>
            </a:r>
            <a:r>
              <a:rPr lang="en-US" b="1" dirty="0"/>
              <a:t> Process and Structural Measures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699379"/>
              </p:ext>
            </p:extLst>
          </p:nvPr>
        </p:nvGraphicFramePr>
        <p:xfrm>
          <a:off x="547077" y="946172"/>
          <a:ext cx="6993922" cy="3212228"/>
        </p:xfrm>
        <a:graphic>
          <a:graphicData uri="http://schemas.openxmlformats.org/drawingml/2006/table">
            <a:tbl>
              <a:tblPr firstRow="1" bandRow="1">
                <a:tableStyleId>{21E4AEA4-8DFA-4A89-87EB-49C32662AFE0}</a:tableStyleId>
              </a:tblPr>
              <a:tblGrid>
                <a:gridCol w="3200236">
                  <a:extLst>
                    <a:ext uri="{9D8B030D-6E8A-4147-A177-3AD203B41FA5}">
                      <a16:colId xmlns:a16="http://schemas.microsoft.com/office/drawing/2014/main" val="20000"/>
                    </a:ext>
                  </a:extLst>
                </a:gridCol>
                <a:gridCol w="1896843">
                  <a:extLst>
                    <a:ext uri="{9D8B030D-6E8A-4147-A177-3AD203B41FA5}">
                      <a16:colId xmlns:a16="http://schemas.microsoft.com/office/drawing/2014/main" val="20001"/>
                    </a:ext>
                  </a:extLst>
                </a:gridCol>
                <a:gridCol w="1896843">
                  <a:extLst>
                    <a:ext uri="{9D8B030D-6E8A-4147-A177-3AD203B41FA5}">
                      <a16:colId xmlns:a16="http://schemas.microsoft.com/office/drawing/2014/main" val="20002"/>
                    </a:ext>
                  </a:extLst>
                </a:gridCol>
              </a:tblGrid>
              <a:tr h="190703">
                <a:tc>
                  <a:txBody>
                    <a:bodyPr/>
                    <a:lstStyle/>
                    <a:p>
                      <a:pPr algn="ctr"/>
                      <a:r>
                        <a:rPr lang="en-US" sz="700" dirty="0"/>
                        <a:t>Measure Name</a:t>
                      </a:r>
                      <a:endParaRPr lang="en-US" sz="700" dirty="0">
                        <a:latin typeface="Calibri" panose="020F0502020204030204" pitchFamily="34" charset="0"/>
                      </a:endParaRPr>
                    </a:p>
                  </a:txBody>
                  <a:tcPr marL="68580" marR="68580" marT="34290" marB="34290"/>
                </a:tc>
                <a:tc>
                  <a:txBody>
                    <a:bodyPr/>
                    <a:lstStyle/>
                    <a:p>
                      <a:pPr algn="ctr"/>
                      <a:r>
                        <a:rPr lang="en-US" sz="700" dirty="0"/>
                        <a:t>Primary</a:t>
                      </a:r>
                      <a:r>
                        <a:rPr lang="en-US" sz="700" baseline="0" dirty="0"/>
                        <a:t> Data Source</a:t>
                      </a:r>
                      <a:endParaRPr lang="en-US" sz="700" dirty="0">
                        <a:latin typeface="Calibri" panose="020F0502020204030204" pitchFamily="34" charset="0"/>
                      </a:endParaRPr>
                    </a:p>
                  </a:txBody>
                  <a:tcPr marL="68580" marR="68580" marT="34290" marB="34290"/>
                </a:tc>
                <a:tc>
                  <a:txBody>
                    <a:bodyPr/>
                    <a:lstStyle/>
                    <a:p>
                      <a:pPr algn="ctr"/>
                      <a:r>
                        <a:rPr lang="en-US" sz="700" dirty="0"/>
                        <a:t>Secondary Data Source</a:t>
                      </a:r>
                      <a:endParaRPr lang="en-US" sz="700" dirty="0">
                        <a:latin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190703">
                <a:tc gridSpan="3">
                  <a:txBody>
                    <a:bodyPr/>
                    <a:lstStyle/>
                    <a:p>
                      <a:pPr algn="ctr"/>
                      <a:r>
                        <a:rPr lang="en-US" sz="700" dirty="0"/>
                        <a:t>Process and Structural</a:t>
                      </a:r>
                      <a:r>
                        <a:rPr lang="en-US" sz="700" baseline="0" dirty="0"/>
                        <a:t> Measures (12)</a:t>
                      </a:r>
                      <a:endParaRPr lang="en-US" sz="700" b="1" dirty="0">
                        <a:solidFill>
                          <a:schemeClr val="bg1"/>
                        </a:solidFill>
                        <a:latin typeface="Calibri" panose="020F0502020204030204" pitchFamily="34" charset="0"/>
                      </a:endParaRPr>
                    </a:p>
                  </a:txBody>
                  <a:tcPr marL="68580" marR="68580" marT="34290" marB="34290"/>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1"/>
                  </a:ext>
                </a:extLst>
              </a:tr>
              <a:tr h="233227">
                <a:tc>
                  <a:txBody>
                    <a:bodyPr/>
                    <a:lstStyle/>
                    <a:p>
                      <a:pPr marL="0" marR="0">
                        <a:lnSpc>
                          <a:spcPct val="115000"/>
                        </a:lnSpc>
                        <a:spcBef>
                          <a:spcPts val="0"/>
                        </a:spcBef>
                        <a:spcAft>
                          <a:spcPts val="0"/>
                        </a:spcAft>
                      </a:pPr>
                      <a:r>
                        <a:rPr lang="en-US" sz="800" dirty="0">
                          <a:effectLst/>
                        </a:rPr>
                        <a:t>Computerized Physician Order Entry (CPOE)</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2019 or 2020 Leapfrog Hospital Survey</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Imputation Model Applied</a:t>
                      </a:r>
                      <a:endParaRPr lang="en-US" sz="800" dirty="0">
                        <a:effectLst/>
                        <a:latin typeface="Calibri" panose="020F0502020204030204" pitchFamily="34" charset="0"/>
                        <a:ea typeface="Times New Roman"/>
                        <a:cs typeface="Times New Roman"/>
                      </a:endParaRPr>
                    </a:p>
                  </a:txBody>
                  <a:tcPr marL="51435" marR="51435" marT="0" marB="0" anchor="ctr"/>
                </a:tc>
                <a:extLst>
                  <a:ext uri="{0D108BD9-81ED-4DB2-BD59-A6C34878D82A}">
                    <a16:rowId xmlns:a16="http://schemas.microsoft.com/office/drawing/2014/main" val="10002"/>
                  </a:ext>
                </a:extLst>
              </a:tr>
              <a:tr h="233227">
                <a:tc>
                  <a:txBody>
                    <a:bodyPr/>
                    <a:lstStyle/>
                    <a:p>
                      <a:pPr marL="0" marR="0">
                        <a:lnSpc>
                          <a:spcPct val="115000"/>
                        </a:lnSpc>
                        <a:spcBef>
                          <a:spcPts val="0"/>
                        </a:spcBef>
                        <a:spcAft>
                          <a:spcPts val="0"/>
                        </a:spcAft>
                      </a:pPr>
                      <a:r>
                        <a:rPr lang="en-US" sz="800" dirty="0">
                          <a:effectLst/>
                        </a:rPr>
                        <a:t>Bar</a:t>
                      </a:r>
                      <a:r>
                        <a:rPr lang="en-US" sz="800" baseline="0" dirty="0">
                          <a:effectLst/>
                        </a:rPr>
                        <a:t> Code Medication Administration (BCMA)</a:t>
                      </a:r>
                      <a:endParaRPr lang="en-US" sz="800" b="1" dirty="0">
                        <a:effectLst/>
                        <a:latin typeface="Calibri" panose="020F0502020204030204" pitchFamily="34" charset="0"/>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2019 or 2020 Leapfrog Hospital Survey</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Imputation Model Applied</a:t>
                      </a:r>
                      <a:endParaRPr lang="en-US" sz="800" dirty="0">
                        <a:effectLst/>
                        <a:latin typeface="Calibri" panose="020F0502020204030204" pitchFamily="34" charset="0"/>
                        <a:ea typeface="Times New Roman"/>
                        <a:cs typeface="Times New Roman"/>
                      </a:endParaRPr>
                    </a:p>
                  </a:txBody>
                  <a:tcPr marL="51435" marR="51435" marT="0" marB="0" anchor="ctr"/>
                </a:tc>
                <a:extLst>
                  <a:ext uri="{0D108BD9-81ED-4DB2-BD59-A6C34878D82A}">
                    <a16:rowId xmlns:a16="http://schemas.microsoft.com/office/drawing/2014/main" val="3330619869"/>
                  </a:ext>
                </a:extLst>
              </a:tr>
              <a:tr h="233227">
                <a:tc>
                  <a:txBody>
                    <a:bodyPr/>
                    <a:lstStyle/>
                    <a:p>
                      <a:pPr marL="0" marR="0">
                        <a:lnSpc>
                          <a:spcPct val="115000"/>
                        </a:lnSpc>
                        <a:spcBef>
                          <a:spcPts val="0"/>
                        </a:spcBef>
                        <a:spcAft>
                          <a:spcPts val="0"/>
                        </a:spcAft>
                      </a:pPr>
                      <a:r>
                        <a:rPr lang="en-US" sz="800" dirty="0">
                          <a:effectLst/>
                        </a:rPr>
                        <a:t>ICU Physician Staffing (IPS)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2019 or 2020 Leapfrog Hospital Survey</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Imputation Model Applied</a:t>
                      </a:r>
                      <a:endParaRPr lang="en-US" sz="800" dirty="0">
                        <a:effectLst/>
                        <a:latin typeface="Calibri" panose="020F0502020204030204" pitchFamily="34" charset="0"/>
                        <a:ea typeface="Times New Roman"/>
                        <a:cs typeface="Times New Roman"/>
                      </a:endParaRPr>
                    </a:p>
                  </a:txBody>
                  <a:tcPr marL="51435" marR="51435" marT="0" marB="0" anchor="ctr"/>
                </a:tc>
                <a:extLst>
                  <a:ext uri="{0D108BD9-81ED-4DB2-BD59-A6C34878D82A}">
                    <a16:rowId xmlns:a16="http://schemas.microsoft.com/office/drawing/2014/main" val="10003"/>
                  </a:ext>
                </a:extLst>
              </a:tr>
              <a:tr h="233227">
                <a:tc>
                  <a:txBody>
                    <a:bodyPr/>
                    <a:lstStyle/>
                    <a:p>
                      <a:pPr marL="0" marR="0">
                        <a:lnSpc>
                          <a:spcPct val="100000"/>
                        </a:lnSpc>
                        <a:spcBef>
                          <a:spcPts val="0"/>
                        </a:spcBef>
                        <a:spcAft>
                          <a:spcPts val="0"/>
                        </a:spcAft>
                      </a:pPr>
                      <a:r>
                        <a:rPr lang="en-US" sz="800" dirty="0">
                          <a:effectLst/>
                        </a:rPr>
                        <a:t>Safe Practice 1: Leadership Structures and Systems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2019 or 2020 Leapfrog Hospital Survey</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endParaRPr>
                    </a:p>
                  </a:txBody>
                  <a:tcPr marL="51435" marR="51435" marT="0" marB="0" anchor="ctr"/>
                </a:tc>
                <a:tc>
                  <a:txBody>
                    <a:bodyPr/>
                    <a:lstStyle/>
                    <a:p>
                      <a:pPr algn="ctr">
                        <a:lnSpc>
                          <a:spcPct val="100000"/>
                        </a:lnSpc>
                      </a:pPr>
                      <a:r>
                        <a:rPr lang="en-US" sz="800" dirty="0"/>
                        <a:t>N/A</a:t>
                      </a:r>
                      <a:endParaRPr lang="en-US" sz="800" dirty="0">
                        <a:latin typeface="Calibri" panose="020F0502020204030204" pitchFamily="34" charset="0"/>
                      </a:endParaRPr>
                    </a:p>
                  </a:txBody>
                  <a:tcPr marL="68580" marR="68580" marT="34290" marB="34290"/>
                </a:tc>
                <a:extLst>
                  <a:ext uri="{0D108BD9-81ED-4DB2-BD59-A6C34878D82A}">
                    <a16:rowId xmlns:a16="http://schemas.microsoft.com/office/drawing/2014/main" val="10004"/>
                  </a:ext>
                </a:extLst>
              </a:tr>
              <a:tr h="265325">
                <a:tc>
                  <a:txBody>
                    <a:bodyPr/>
                    <a:lstStyle/>
                    <a:p>
                      <a:pPr marL="0" marR="0">
                        <a:lnSpc>
                          <a:spcPct val="100000"/>
                        </a:lnSpc>
                        <a:spcBef>
                          <a:spcPts val="0"/>
                        </a:spcBef>
                        <a:spcAft>
                          <a:spcPts val="0"/>
                        </a:spcAft>
                      </a:pPr>
                      <a:r>
                        <a:rPr lang="en-US" sz="800" dirty="0">
                          <a:effectLst/>
                        </a:rPr>
                        <a:t>Safe Practice 2: Culture Measurement, Feedback &amp; Intervention</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2019 or 2020 Leapfrog Hospital Survey</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N/A</a:t>
                      </a:r>
                      <a:endParaRPr lang="en-US" sz="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5"/>
                  </a:ext>
                </a:extLst>
              </a:tr>
              <a:tr h="233227">
                <a:tc>
                  <a:txBody>
                    <a:bodyPr/>
                    <a:lstStyle/>
                    <a:p>
                      <a:pPr marL="0" marR="0">
                        <a:lnSpc>
                          <a:spcPct val="100000"/>
                        </a:lnSpc>
                        <a:spcBef>
                          <a:spcPts val="0"/>
                        </a:spcBef>
                        <a:spcAft>
                          <a:spcPts val="0"/>
                        </a:spcAft>
                      </a:pPr>
                      <a:r>
                        <a:rPr lang="en-US" sz="800" dirty="0">
                          <a:effectLst/>
                        </a:rPr>
                        <a:t>Safe Practice 9: Nursing Workforce</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2019 or 2020 Leapfrog Hospital Survey</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N/A</a:t>
                      </a:r>
                      <a:endParaRPr lang="en-US" sz="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7"/>
                  </a:ext>
                </a:extLst>
              </a:tr>
              <a:tr h="233227">
                <a:tc>
                  <a:txBody>
                    <a:bodyPr/>
                    <a:lstStyle/>
                    <a:p>
                      <a:pPr marL="0" marR="0">
                        <a:lnSpc>
                          <a:spcPct val="100000"/>
                        </a:lnSpc>
                        <a:spcBef>
                          <a:spcPts val="0"/>
                        </a:spcBef>
                        <a:spcAft>
                          <a:spcPts val="0"/>
                        </a:spcAft>
                      </a:pPr>
                      <a:r>
                        <a:rPr lang="en-US" sz="800" dirty="0">
                          <a:effectLst/>
                        </a:rPr>
                        <a:t>Hand Hygiene (Safe Practice 19 or Leapfrog’s new Hand Hygiene Standard)</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2019 or 2020 Leapfrog Hospital Survey</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N/A</a:t>
                      </a:r>
                      <a:endParaRPr lang="en-US" sz="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8"/>
                  </a:ext>
                </a:extLst>
              </a:tr>
              <a:tr h="233227">
                <a:tc>
                  <a:txBody>
                    <a:bodyPr/>
                    <a:lstStyle/>
                    <a:p>
                      <a:pPr marL="0" marR="0">
                        <a:lnSpc>
                          <a:spcPct val="100000"/>
                        </a:lnSpc>
                        <a:spcBef>
                          <a:spcPts val="0"/>
                        </a:spcBef>
                        <a:spcAft>
                          <a:spcPts val="0"/>
                        </a:spcAft>
                      </a:pPr>
                      <a:r>
                        <a:rPr lang="en-US" sz="800" dirty="0">
                          <a:effectLst/>
                        </a:rPr>
                        <a:t>H-COMP-1: Nurse Communication</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00000"/>
                        </a:lnSpc>
                        <a:spcBef>
                          <a:spcPts val="0"/>
                        </a:spcBef>
                        <a:spcAft>
                          <a:spcPts val="0"/>
                        </a:spcAft>
                      </a:pPr>
                      <a:r>
                        <a:rPr lang="en-US" sz="800" dirty="0">
                          <a:effectLst/>
                        </a:rPr>
                        <a:t>CMS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N/A</a:t>
                      </a:r>
                      <a:endParaRPr lang="en-US" sz="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9"/>
                  </a:ext>
                </a:extLst>
              </a:tr>
              <a:tr h="233227">
                <a:tc>
                  <a:txBody>
                    <a:bodyPr/>
                    <a:lstStyle/>
                    <a:p>
                      <a:pPr marL="0" marR="0">
                        <a:lnSpc>
                          <a:spcPct val="100000"/>
                        </a:lnSpc>
                        <a:spcBef>
                          <a:spcPts val="0"/>
                        </a:spcBef>
                        <a:spcAft>
                          <a:spcPts val="0"/>
                        </a:spcAft>
                      </a:pPr>
                      <a:r>
                        <a:rPr lang="en-US" sz="800" dirty="0">
                          <a:effectLst/>
                        </a:rPr>
                        <a:t>H-COMP-2:Doctor Communication</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00000"/>
                        </a:lnSpc>
                        <a:spcBef>
                          <a:spcPts val="0"/>
                        </a:spcBef>
                        <a:spcAft>
                          <a:spcPts val="0"/>
                        </a:spcAft>
                      </a:pPr>
                      <a:r>
                        <a:rPr lang="en-US" sz="800" dirty="0">
                          <a:effectLst/>
                        </a:rPr>
                        <a:t>CMS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N/A</a:t>
                      </a:r>
                      <a:endParaRPr lang="en-US" sz="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10"/>
                  </a:ext>
                </a:extLst>
              </a:tr>
              <a:tr h="233227">
                <a:tc>
                  <a:txBody>
                    <a:bodyPr/>
                    <a:lstStyle/>
                    <a:p>
                      <a:pPr marL="0" marR="0">
                        <a:lnSpc>
                          <a:spcPct val="100000"/>
                        </a:lnSpc>
                        <a:spcBef>
                          <a:spcPts val="0"/>
                        </a:spcBef>
                        <a:spcAft>
                          <a:spcPts val="0"/>
                        </a:spcAft>
                      </a:pPr>
                      <a:r>
                        <a:rPr lang="en-US" sz="800" dirty="0">
                          <a:effectLst/>
                        </a:rPr>
                        <a:t>H-COMP-3: Staff Responsiveness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00000"/>
                        </a:lnSpc>
                        <a:spcBef>
                          <a:spcPts val="0"/>
                        </a:spcBef>
                        <a:spcAft>
                          <a:spcPts val="0"/>
                        </a:spcAft>
                      </a:pPr>
                      <a:r>
                        <a:rPr lang="en-US" sz="800" dirty="0">
                          <a:effectLst/>
                        </a:rPr>
                        <a:t>CMS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N/A</a:t>
                      </a:r>
                      <a:endParaRPr lang="en-US" sz="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11"/>
                  </a:ext>
                </a:extLst>
              </a:tr>
              <a:tr h="233227">
                <a:tc>
                  <a:txBody>
                    <a:bodyPr/>
                    <a:lstStyle/>
                    <a:p>
                      <a:pPr marL="0" marR="0">
                        <a:lnSpc>
                          <a:spcPct val="100000"/>
                        </a:lnSpc>
                        <a:spcBef>
                          <a:spcPts val="0"/>
                        </a:spcBef>
                        <a:spcAft>
                          <a:spcPts val="0"/>
                        </a:spcAft>
                      </a:pPr>
                      <a:r>
                        <a:rPr lang="en-US" sz="800" dirty="0">
                          <a:effectLst/>
                        </a:rPr>
                        <a:t>H-COMP-5: Communication about Medicines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00000"/>
                        </a:lnSpc>
                        <a:spcBef>
                          <a:spcPts val="0"/>
                        </a:spcBef>
                        <a:spcAft>
                          <a:spcPts val="0"/>
                        </a:spcAft>
                      </a:pPr>
                      <a:r>
                        <a:rPr lang="en-US" sz="800" dirty="0">
                          <a:effectLst/>
                        </a:rPr>
                        <a:t>CMS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N/A</a:t>
                      </a:r>
                      <a:endParaRPr lang="en-US" sz="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12"/>
                  </a:ext>
                </a:extLst>
              </a:tr>
              <a:tr h="233227">
                <a:tc>
                  <a:txBody>
                    <a:bodyPr/>
                    <a:lstStyle/>
                    <a:p>
                      <a:pPr marL="0" marR="0">
                        <a:lnSpc>
                          <a:spcPct val="100000"/>
                        </a:lnSpc>
                        <a:spcBef>
                          <a:spcPts val="0"/>
                        </a:spcBef>
                        <a:spcAft>
                          <a:spcPts val="0"/>
                        </a:spcAft>
                      </a:pPr>
                      <a:r>
                        <a:rPr lang="en-US" sz="800" dirty="0">
                          <a:effectLst/>
                        </a:rPr>
                        <a:t>H-COMP-6: Discharge Information</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algn="ctr">
                        <a:lnSpc>
                          <a:spcPct val="100000"/>
                        </a:lnSpc>
                        <a:spcBef>
                          <a:spcPts val="0"/>
                        </a:spcBef>
                        <a:spcAft>
                          <a:spcPts val="0"/>
                        </a:spcAft>
                      </a:pPr>
                      <a:r>
                        <a:rPr lang="en-US" sz="800" dirty="0">
                          <a:effectLst/>
                        </a:rPr>
                        <a:t>CMS</a:t>
                      </a:r>
                      <a:endParaRPr lang="en-US" sz="800" dirty="0">
                        <a:effectLst/>
                        <a:latin typeface="Calibri" panose="020F0502020204030204" pitchFamily="34" charset="0"/>
                        <a:ea typeface="Times New Roman"/>
                        <a:cs typeface="Times New Roman"/>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N/A</a:t>
                      </a:r>
                      <a:endParaRPr lang="en-US" sz="8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8</a:t>
            </a:fld>
            <a:endParaRPr lang="en-US" dirty="0"/>
          </a:p>
        </p:txBody>
      </p:sp>
    </p:spTree>
    <p:extLst>
      <p:ext uri="{BB962C8B-B14F-4D97-AF65-F5344CB8AC3E}">
        <p14:creationId xmlns:p14="http://schemas.microsoft.com/office/powerpoint/2010/main" val="119860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Spring 2021</a:t>
            </a:r>
            <a:r>
              <a:rPr lang="en-US" b="1" dirty="0"/>
              <a:t> Outcome Measures</a:t>
            </a:r>
          </a:p>
        </p:txBody>
      </p:sp>
      <p:graphicFrame>
        <p:nvGraphicFramePr>
          <p:cNvPr id="6" name="Content Placeholder 5"/>
          <p:cNvGraphicFramePr>
            <a:graphicFrameLocks noGrp="1"/>
          </p:cNvGraphicFramePr>
          <p:nvPr>
            <p:ph idx="1"/>
          </p:nvPr>
        </p:nvGraphicFramePr>
        <p:xfrm>
          <a:off x="562450" y="977494"/>
          <a:ext cx="7238525" cy="3489732"/>
        </p:xfrm>
        <a:graphic>
          <a:graphicData uri="http://schemas.openxmlformats.org/drawingml/2006/table">
            <a:tbl>
              <a:tblPr firstRow="1" bandRow="1">
                <a:tableStyleId>{21E4AEA4-8DFA-4A89-87EB-49C32662AFE0}</a:tableStyleId>
              </a:tblPr>
              <a:tblGrid>
                <a:gridCol w="3410224">
                  <a:extLst>
                    <a:ext uri="{9D8B030D-6E8A-4147-A177-3AD203B41FA5}">
                      <a16:colId xmlns:a16="http://schemas.microsoft.com/office/drawing/2014/main" val="20000"/>
                    </a:ext>
                  </a:extLst>
                </a:gridCol>
                <a:gridCol w="2021306">
                  <a:extLst>
                    <a:ext uri="{9D8B030D-6E8A-4147-A177-3AD203B41FA5}">
                      <a16:colId xmlns:a16="http://schemas.microsoft.com/office/drawing/2014/main" val="20001"/>
                    </a:ext>
                  </a:extLst>
                </a:gridCol>
                <a:gridCol w="1806995">
                  <a:extLst>
                    <a:ext uri="{9D8B030D-6E8A-4147-A177-3AD203B41FA5}">
                      <a16:colId xmlns:a16="http://schemas.microsoft.com/office/drawing/2014/main" val="20002"/>
                    </a:ext>
                  </a:extLst>
                </a:gridCol>
              </a:tblGrid>
              <a:tr h="167072">
                <a:tc>
                  <a:txBody>
                    <a:bodyPr/>
                    <a:lstStyle/>
                    <a:p>
                      <a:pPr algn="ctr"/>
                      <a:r>
                        <a:rPr lang="en-US" sz="700" dirty="0"/>
                        <a:t>Measure Name</a:t>
                      </a:r>
                      <a:endParaRPr lang="en-US" sz="700" dirty="0">
                        <a:latin typeface="Calibri" panose="020F0502020204030204" pitchFamily="34" charset="0"/>
                      </a:endParaRPr>
                    </a:p>
                  </a:txBody>
                  <a:tcPr marL="68580" marR="68580" marT="34290" marB="34290"/>
                </a:tc>
                <a:tc>
                  <a:txBody>
                    <a:bodyPr/>
                    <a:lstStyle/>
                    <a:p>
                      <a:pPr algn="ctr"/>
                      <a:r>
                        <a:rPr lang="en-US" sz="700" dirty="0"/>
                        <a:t>Primary</a:t>
                      </a:r>
                      <a:r>
                        <a:rPr lang="en-US" sz="700" baseline="0" dirty="0"/>
                        <a:t> Data Source</a:t>
                      </a:r>
                      <a:endParaRPr lang="en-US" sz="700" dirty="0">
                        <a:latin typeface="Calibri" panose="020F0502020204030204" pitchFamily="34" charset="0"/>
                      </a:endParaRPr>
                    </a:p>
                  </a:txBody>
                  <a:tcPr marL="68580" marR="68580" marT="34290" marB="34290"/>
                </a:tc>
                <a:tc>
                  <a:txBody>
                    <a:bodyPr/>
                    <a:lstStyle/>
                    <a:p>
                      <a:pPr algn="ctr"/>
                      <a:r>
                        <a:rPr lang="en-US" sz="700" dirty="0"/>
                        <a:t>Secondary Data Source</a:t>
                      </a:r>
                      <a:endParaRPr lang="en-US" sz="700" dirty="0">
                        <a:latin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167072">
                <a:tc gridSpan="3">
                  <a:txBody>
                    <a:bodyPr/>
                    <a:lstStyle/>
                    <a:p>
                      <a:pPr algn="ctr"/>
                      <a:r>
                        <a:rPr lang="en-US" sz="700" dirty="0"/>
                        <a:t>Outcome</a:t>
                      </a:r>
                      <a:r>
                        <a:rPr lang="en-US" sz="700" baseline="0" dirty="0"/>
                        <a:t> Measures (15)</a:t>
                      </a:r>
                      <a:endParaRPr lang="en-US" sz="700" b="1" dirty="0">
                        <a:solidFill>
                          <a:schemeClr val="bg1"/>
                        </a:solidFill>
                        <a:latin typeface="Calibri" panose="020F0502020204030204" pitchFamily="34" charset="0"/>
                      </a:endParaRPr>
                    </a:p>
                  </a:txBody>
                  <a:tcPr marL="68580" marR="68580" marT="34290" marB="34290"/>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1"/>
                  </a:ext>
                </a:extLst>
              </a:tr>
              <a:tr h="197451">
                <a:tc>
                  <a:txBody>
                    <a:bodyPr/>
                    <a:lstStyle/>
                    <a:p>
                      <a:pPr marL="0" marR="0">
                        <a:lnSpc>
                          <a:spcPct val="115000"/>
                        </a:lnSpc>
                        <a:spcBef>
                          <a:spcPts val="0"/>
                        </a:spcBef>
                        <a:spcAft>
                          <a:spcPts val="0"/>
                        </a:spcAft>
                      </a:pPr>
                      <a:r>
                        <a:rPr lang="en-US" sz="800" dirty="0">
                          <a:effectLst/>
                        </a:rPr>
                        <a:t>Foreign Object Retained</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N/A</a:t>
                      </a:r>
                      <a:endParaRPr lang="en-US" sz="800" dirty="0">
                        <a:effectLst/>
                        <a:latin typeface="Calibri"/>
                        <a:ea typeface="Times New Roman"/>
                        <a:cs typeface="Times New Roman"/>
                      </a:endParaRPr>
                    </a:p>
                  </a:txBody>
                  <a:tcPr marL="51435" marR="51435" marT="0" marB="0" anchor="ctr"/>
                </a:tc>
                <a:extLst>
                  <a:ext uri="{0D108BD9-81ED-4DB2-BD59-A6C34878D82A}">
                    <a16:rowId xmlns:a16="http://schemas.microsoft.com/office/drawing/2014/main" val="10002"/>
                  </a:ext>
                </a:extLst>
              </a:tr>
              <a:tr h="197451">
                <a:tc>
                  <a:txBody>
                    <a:bodyPr/>
                    <a:lstStyle/>
                    <a:p>
                      <a:pPr marL="0" marR="0">
                        <a:lnSpc>
                          <a:spcPct val="115000"/>
                        </a:lnSpc>
                        <a:spcBef>
                          <a:spcPts val="0"/>
                        </a:spcBef>
                        <a:spcAft>
                          <a:spcPts val="0"/>
                        </a:spcAft>
                      </a:pPr>
                      <a:r>
                        <a:rPr lang="en-US" sz="800" dirty="0">
                          <a:effectLst/>
                        </a:rPr>
                        <a:t>Air Embolism </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N/A</a:t>
                      </a:r>
                      <a:endParaRPr lang="en-US" sz="800" dirty="0">
                        <a:effectLst/>
                        <a:latin typeface="Calibri"/>
                        <a:ea typeface="Times New Roman"/>
                        <a:cs typeface="Times New Roman"/>
                      </a:endParaRPr>
                    </a:p>
                  </a:txBody>
                  <a:tcPr marL="51435" marR="51435" marT="0" marB="0" anchor="ctr"/>
                </a:tc>
                <a:extLst>
                  <a:ext uri="{0D108BD9-81ED-4DB2-BD59-A6C34878D82A}">
                    <a16:rowId xmlns:a16="http://schemas.microsoft.com/office/drawing/2014/main" val="10003"/>
                  </a:ext>
                </a:extLst>
              </a:tr>
              <a:tr h="197451">
                <a:tc>
                  <a:txBody>
                    <a:bodyPr/>
                    <a:lstStyle/>
                    <a:p>
                      <a:pPr marL="0" marR="0">
                        <a:lnSpc>
                          <a:spcPct val="115000"/>
                        </a:lnSpc>
                        <a:spcBef>
                          <a:spcPts val="0"/>
                        </a:spcBef>
                        <a:spcAft>
                          <a:spcPts val="0"/>
                        </a:spcAft>
                      </a:pPr>
                      <a:r>
                        <a:rPr lang="en-US" sz="800" dirty="0">
                          <a:effectLst/>
                        </a:rPr>
                        <a:t>Falls and Trauma</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N/A</a:t>
                      </a:r>
                      <a:endParaRPr lang="en-US" sz="800" dirty="0">
                        <a:effectLst/>
                        <a:latin typeface="Calibri"/>
                        <a:ea typeface="Times New Roman"/>
                        <a:cs typeface="Times New Roman"/>
                      </a:endParaRPr>
                    </a:p>
                  </a:txBody>
                  <a:tcPr marL="51435" marR="51435" marT="0" marB="0" anchor="ctr"/>
                </a:tc>
                <a:extLst>
                  <a:ext uri="{0D108BD9-81ED-4DB2-BD59-A6C34878D82A}">
                    <a16:rowId xmlns:a16="http://schemas.microsoft.com/office/drawing/2014/main" val="10004"/>
                  </a:ext>
                </a:extLst>
              </a:tr>
              <a:tr h="197451">
                <a:tc>
                  <a:txBody>
                    <a:bodyPr/>
                    <a:lstStyle/>
                    <a:p>
                      <a:pPr marL="0" marR="0">
                        <a:lnSpc>
                          <a:spcPct val="115000"/>
                        </a:lnSpc>
                        <a:spcBef>
                          <a:spcPts val="0"/>
                        </a:spcBef>
                        <a:spcAft>
                          <a:spcPts val="0"/>
                        </a:spcAft>
                      </a:pPr>
                      <a:r>
                        <a:rPr lang="en-US" sz="800" dirty="0">
                          <a:effectLst/>
                        </a:rPr>
                        <a:t>CLABSI (ICU</a:t>
                      </a:r>
                      <a:r>
                        <a:rPr lang="en-US" sz="800" baseline="0" dirty="0">
                          <a:effectLst/>
                        </a:rPr>
                        <a:t> and select wards)</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2019 or 2020 Leapfrog Hospital Survey</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extLst>
                  <a:ext uri="{0D108BD9-81ED-4DB2-BD59-A6C34878D82A}">
                    <a16:rowId xmlns:a16="http://schemas.microsoft.com/office/drawing/2014/main" val="10005"/>
                  </a:ext>
                </a:extLst>
              </a:tr>
              <a:tr h="197451">
                <a:tc>
                  <a:txBody>
                    <a:bodyPr/>
                    <a:lstStyle/>
                    <a:p>
                      <a:pPr marL="0" marR="0">
                        <a:lnSpc>
                          <a:spcPct val="115000"/>
                        </a:lnSpc>
                        <a:spcBef>
                          <a:spcPts val="0"/>
                        </a:spcBef>
                        <a:spcAft>
                          <a:spcPts val="0"/>
                        </a:spcAft>
                      </a:pPr>
                      <a:r>
                        <a:rPr lang="en-US" sz="800" dirty="0">
                          <a:effectLst/>
                        </a:rPr>
                        <a:t>CAUTI (ICU and</a:t>
                      </a:r>
                      <a:r>
                        <a:rPr lang="en-US" sz="800" baseline="0" dirty="0">
                          <a:effectLst/>
                        </a:rPr>
                        <a:t> select wards</a:t>
                      </a:r>
                      <a:r>
                        <a:rPr lang="en-US" sz="800" dirty="0">
                          <a:effectLst/>
                        </a:rPr>
                        <a:t>)</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2019 or 2020 Leapfrog Hospital Survey</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extLst>
                  <a:ext uri="{0D108BD9-81ED-4DB2-BD59-A6C34878D82A}">
                    <a16:rowId xmlns:a16="http://schemas.microsoft.com/office/drawing/2014/main" val="10006"/>
                  </a:ext>
                </a:extLst>
              </a:tr>
              <a:tr h="197451">
                <a:tc>
                  <a:txBody>
                    <a:bodyPr/>
                    <a:lstStyle/>
                    <a:p>
                      <a:pPr marL="0" marR="0">
                        <a:lnSpc>
                          <a:spcPct val="115000"/>
                        </a:lnSpc>
                        <a:spcBef>
                          <a:spcPts val="0"/>
                        </a:spcBef>
                        <a:spcAft>
                          <a:spcPts val="0"/>
                        </a:spcAft>
                      </a:pPr>
                      <a:r>
                        <a:rPr lang="en-US" sz="800" dirty="0">
                          <a:effectLst/>
                        </a:rPr>
                        <a:t>SSI: Colon</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2019 or 2020 Leapfrog Hospital Survey</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extLst>
                  <a:ext uri="{0D108BD9-81ED-4DB2-BD59-A6C34878D82A}">
                    <a16:rowId xmlns:a16="http://schemas.microsoft.com/office/drawing/2014/main" val="10007"/>
                  </a:ext>
                </a:extLst>
              </a:tr>
              <a:tr h="197451">
                <a:tc>
                  <a:txBody>
                    <a:bodyPr/>
                    <a:lstStyle/>
                    <a:p>
                      <a:pPr marL="0" marR="0">
                        <a:lnSpc>
                          <a:spcPct val="115000"/>
                        </a:lnSpc>
                        <a:spcBef>
                          <a:spcPts val="0"/>
                        </a:spcBef>
                        <a:spcAft>
                          <a:spcPts val="0"/>
                        </a:spcAft>
                      </a:pPr>
                      <a:r>
                        <a:rPr lang="en-US" sz="800" dirty="0">
                          <a:effectLst/>
                        </a:rPr>
                        <a:t>MRSA</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2019 or 2020 Leapfrog Hospital Survey</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extLst>
                  <a:ext uri="{0D108BD9-81ED-4DB2-BD59-A6C34878D82A}">
                    <a16:rowId xmlns:a16="http://schemas.microsoft.com/office/drawing/2014/main" val="10008"/>
                  </a:ext>
                </a:extLst>
              </a:tr>
              <a:tr h="197451">
                <a:tc>
                  <a:txBody>
                    <a:bodyPr/>
                    <a:lstStyle/>
                    <a:p>
                      <a:pPr marL="0" marR="0">
                        <a:lnSpc>
                          <a:spcPct val="115000"/>
                        </a:lnSpc>
                        <a:spcBef>
                          <a:spcPts val="0"/>
                        </a:spcBef>
                        <a:spcAft>
                          <a:spcPts val="0"/>
                        </a:spcAft>
                      </a:pPr>
                      <a:r>
                        <a:rPr lang="en-US" sz="800" dirty="0">
                          <a:effectLst/>
                        </a:rPr>
                        <a:t>C. Diff.</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2019 or 2020 Leapfrog Hospital Survey</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extLst>
                  <a:ext uri="{0D108BD9-81ED-4DB2-BD59-A6C34878D82A}">
                    <a16:rowId xmlns:a16="http://schemas.microsoft.com/office/drawing/2014/main" val="10009"/>
                  </a:ext>
                </a:extLst>
              </a:tr>
              <a:tr h="197451">
                <a:tc>
                  <a:txBody>
                    <a:bodyPr/>
                    <a:lstStyle/>
                    <a:p>
                      <a:pPr marL="0" marR="0">
                        <a:lnSpc>
                          <a:spcPct val="115000"/>
                        </a:lnSpc>
                        <a:spcBef>
                          <a:spcPts val="0"/>
                        </a:spcBef>
                        <a:spcAft>
                          <a:spcPts val="0"/>
                        </a:spcAft>
                      </a:pPr>
                      <a:r>
                        <a:rPr lang="en-US" sz="800" dirty="0">
                          <a:effectLst/>
                        </a:rPr>
                        <a:t>PSI 3: Pressure Ulcer Rate</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N/A</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extLst>
                  <a:ext uri="{0D108BD9-81ED-4DB2-BD59-A6C34878D82A}">
                    <a16:rowId xmlns:a16="http://schemas.microsoft.com/office/drawing/2014/main" val="10010"/>
                  </a:ext>
                </a:extLst>
              </a:tr>
              <a:tr h="267316">
                <a:tc>
                  <a:txBody>
                    <a:bodyPr/>
                    <a:lstStyle/>
                    <a:p>
                      <a:pPr marL="0" marR="0">
                        <a:lnSpc>
                          <a:spcPct val="115000"/>
                        </a:lnSpc>
                        <a:spcBef>
                          <a:spcPts val="0"/>
                        </a:spcBef>
                        <a:spcAft>
                          <a:spcPts val="0"/>
                        </a:spcAft>
                      </a:pPr>
                      <a:r>
                        <a:rPr lang="en-US" sz="800" dirty="0">
                          <a:effectLst/>
                        </a:rPr>
                        <a:t>PSI 4: Death Rate among Surgical Inpatients</a:t>
                      </a:r>
                      <a:r>
                        <a:rPr lang="en-US" sz="800" baseline="0" dirty="0">
                          <a:effectLst/>
                        </a:rPr>
                        <a:t> with Serious Treatable Complications</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N/A</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extLst>
                  <a:ext uri="{0D108BD9-81ED-4DB2-BD59-A6C34878D82A}">
                    <a16:rowId xmlns:a16="http://schemas.microsoft.com/office/drawing/2014/main" val="10011"/>
                  </a:ext>
                </a:extLst>
              </a:tr>
              <a:tr h="197451">
                <a:tc>
                  <a:txBody>
                    <a:bodyPr/>
                    <a:lstStyle/>
                    <a:p>
                      <a:pPr marL="0" marR="0">
                        <a:lnSpc>
                          <a:spcPct val="115000"/>
                        </a:lnSpc>
                        <a:spcBef>
                          <a:spcPts val="0"/>
                        </a:spcBef>
                        <a:spcAft>
                          <a:spcPts val="0"/>
                        </a:spcAft>
                      </a:pPr>
                      <a:r>
                        <a:rPr lang="en-US" sz="800" dirty="0">
                          <a:effectLst/>
                        </a:rPr>
                        <a:t>PSI 6: Iatrogenic Pneumothorax Rate</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N/A</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extLst>
                  <a:ext uri="{0D108BD9-81ED-4DB2-BD59-A6C34878D82A}">
                    <a16:rowId xmlns:a16="http://schemas.microsoft.com/office/drawing/2014/main" val="10012"/>
                  </a:ext>
                </a:extLst>
              </a:tr>
              <a:tr h="197451">
                <a:tc>
                  <a:txBody>
                    <a:bodyPr/>
                    <a:lstStyle/>
                    <a:p>
                      <a:pPr marL="0" marR="0">
                        <a:lnSpc>
                          <a:spcPct val="115000"/>
                        </a:lnSpc>
                        <a:spcBef>
                          <a:spcPts val="0"/>
                        </a:spcBef>
                        <a:spcAft>
                          <a:spcPts val="0"/>
                        </a:spcAft>
                      </a:pPr>
                      <a:r>
                        <a:rPr lang="en-US" sz="800" dirty="0">
                          <a:effectLst/>
                        </a:rPr>
                        <a:t>PSI 11: Postoperative Respiratory Failure Rate</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N/A</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extLst>
                  <a:ext uri="{0D108BD9-81ED-4DB2-BD59-A6C34878D82A}">
                    <a16:rowId xmlns:a16="http://schemas.microsoft.com/office/drawing/2014/main" val="10013"/>
                  </a:ext>
                </a:extLst>
              </a:tr>
              <a:tr h="230259">
                <a:tc>
                  <a:txBody>
                    <a:bodyPr/>
                    <a:lstStyle/>
                    <a:p>
                      <a:pPr marL="0" marR="0">
                        <a:lnSpc>
                          <a:spcPct val="115000"/>
                        </a:lnSpc>
                        <a:spcBef>
                          <a:spcPts val="0"/>
                        </a:spcBef>
                        <a:spcAft>
                          <a:spcPts val="0"/>
                        </a:spcAft>
                      </a:pPr>
                      <a:r>
                        <a:rPr lang="en-US" sz="800" dirty="0">
                          <a:effectLst/>
                        </a:rPr>
                        <a:t>PSI 12: Perioperative PE/DVT Rate</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N/A</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extLst>
                  <a:ext uri="{0D108BD9-81ED-4DB2-BD59-A6C34878D82A}">
                    <a16:rowId xmlns:a16="http://schemas.microsoft.com/office/drawing/2014/main" val="10014"/>
                  </a:ext>
                </a:extLst>
              </a:tr>
              <a:tr h="197451">
                <a:tc>
                  <a:txBody>
                    <a:bodyPr/>
                    <a:lstStyle/>
                    <a:p>
                      <a:pPr marL="0" marR="0">
                        <a:lnSpc>
                          <a:spcPct val="115000"/>
                        </a:lnSpc>
                        <a:spcBef>
                          <a:spcPts val="0"/>
                        </a:spcBef>
                        <a:spcAft>
                          <a:spcPts val="0"/>
                        </a:spcAft>
                      </a:pPr>
                      <a:r>
                        <a:rPr lang="en-US" sz="800" dirty="0">
                          <a:effectLst/>
                        </a:rPr>
                        <a:t>PSI 14: Postoperative Wound Dehiscence Rate</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N/A</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extLst>
                  <a:ext uri="{0D108BD9-81ED-4DB2-BD59-A6C34878D82A}">
                    <a16:rowId xmlns:a16="http://schemas.microsoft.com/office/drawing/2014/main" val="10015"/>
                  </a:ext>
                </a:extLst>
              </a:tr>
              <a:tr h="267316">
                <a:tc>
                  <a:txBody>
                    <a:bodyPr/>
                    <a:lstStyle/>
                    <a:p>
                      <a:pPr marL="0" marR="0">
                        <a:lnSpc>
                          <a:spcPct val="115000"/>
                        </a:lnSpc>
                        <a:spcBef>
                          <a:spcPts val="0"/>
                        </a:spcBef>
                        <a:spcAft>
                          <a:spcPts val="0"/>
                        </a:spcAft>
                      </a:pPr>
                      <a:r>
                        <a:rPr lang="en-US" sz="800" dirty="0">
                          <a:effectLst/>
                        </a:rPr>
                        <a:t>PSI 15: Unrecognized</a:t>
                      </a:r>
                      <a:r>
                        <a:rPr lang="en-US" sz="800" baseline="0" dirty="0">
                          <a:effectLst/>
                        </a:rPr>
                        <a:t> Abdominopelvic </a:t>
                      </a:r>
                      <a:r>
                        <a:rPr lang="en-US" sz="800" dirty="0">
                          <a:effectLst/>
                        </a:rPr>
                        <a:t>Accidental Puncture or Laceration</a:t>
                      </a:r>
                      <a:endParaRPr lang="en-US" sz="800" dirty="0">
                        <a:effectLst/>
                        <a:latin typeface="Calibri"/>
                        <a:ea typeface="Times New Roman"/>
                        <a:cs typeface="Times New Roman"/>
                      </a:endParaRPr>
                    </a:p>
                  </a:txBody>
                  <a:tcPr marL="51435" marR="51435" marT="0" marB="0" anchor="ctr"/>
                </a:tc>
                <a:tc>
                  <a:txBody>
                    <a:bodyPr/>
                    <a:lstStyle/>
                    <a:p>
                      <a:pPr marL="0" marR="0" algn="ctr">
                        <a:lnSpc>
                          <a:spcPct val="115000"/>
                        </a:lnSpc>
                        <a:spcBef>
                          <a:spcPts val="0"/>
                        </a:spcBef>
                        <a:spcAft>
                          <a:spcPts val="0"/>
                        </a:spcAft>
                      </a:pPr>
                      <a:r>
                        <a:rPr lang="en-US" sz="800" dirty="0">
                          <a:effectLst/>
                        </a:rPr>
                        <a:t>CMS</a:t>
                      </a:r>
                      <a:endParaRPr lang="en-US" sz="800" dirty="0">
                        <a:effectLst/>
                        <a:latin typeface="Calibri"/>
                        <a:ea typeface="Times New Roman"/>
                        <a:cs typeface="Times New Roman"/>
                      </a:endParaRPr>
                    </a:p>
                  </a:txBody>
                  <a:tcPr marL="51435" marR="51435"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rPr>
                        <a:t>N/A</a:t>
                      </a:r>
                      <a:endParaRPr kumimoji="0" lang="en-US" sz="800" b="0" i="0" u="none" strike="noStrike" kern="1200" cap="none" spc="0" normalizeH="0" baseline="0" noProof="0" dirty="0">
                        <a:ln>
                          <a:noFill/>
                        </a:ln>
                        <a:solidFill>
                          <a:srgbClr val="000000"/>
                        </a:solidFill>
                        <a:effectLst/>
                        <a:uLnTx/>
                        <a:uFillTx/>
                        <a:latin typeface="Calibri"/>
                        <a:ea typeface="Times New Roman"/>
                        <a:cs typeface="Times New Roman"/>
                      </a:endParaRPr>
                    </a:p>
                  </a:txBody>
                  <a:tcPr marL="51435" marR="51435" marT="0" marB="0" anchor="ctr"/>
                </a:tc>
                <a:extLst>
                  <a:ext uri="{0D108BD9-81ED-4DB2-BD59-A6C34878D82A}">
                    <a16:rowId xmlns:a16="http://schemas.microsoft.com/office/drawing/2014/main" val="10016"/>
                  </a:ext>
                </a:extLst>
              </a:tr>
            </a:tbl>
          </a:graphicData>
        </a:graphic>
      </p:graphicFrame>
      <p:sp>
        <p:nvSpPr>
          <p:cNvPr id="3" name="Slide Number Placeholder 2"/>
          <p:cNvSpPr>
            <a:spLocks noGrp="1"/>
          </p:cNvSpPr>
          <p:nvPr>
            <p:ph type="sldNum" sz="quarter" idx="4294967295"/>
          </p:nvPr>
        </p:nvSpPr>
        <p:spPr/>
        <p:txBody>
          <a:bodyPr>
            <a:normAutofit/>
          </a:bodyPr>
          <a:lstStyle/>
          <a:p>
            <a:fld id="{BA9B540C-44DA-4F69-89C9-7C84606640D3}" type="slidenum">
              <a:rPr lang="en-US" smtClean="0"/>
              <a:pPr/>
              <a:t>9</a:t>
            </a:fld>
            <a:endParaRPr lang="en-US" dirty="0"/>
          </a:p>
        </p:txBody>
      </p:sp>
    </p:spTree>
    <p:extLst>
      <p:ext uri="{BB962C8B-B14F-4D97-AF65-F5344CB8AC3E}">
        <p14:creationId xmlns:p14="http://schemas.microsoft.com/office/powerpoint/2010/main" val="2861990213"/>
      </p:ext>
    </p:extLst>
  </p:cSld>
  <p:clrMapOvr>
    <a:masterClrMapping/>
  </p:clrMapOvr>
</p:sld>
</file>

<file path=ppt/theme/theme1.xml><?xml version="1.0" encoding="utf-8"?>
<a:theme xmlns:a="http://schemas.openxmlformats.org/drawingml/2006/main" name="Leapfrog Group Master">
  <a:themeElements>
    <a:clrScheme name="Leapfrog Group 1">
      <a:dk1>
        <a:srgbClr val="000000"/>
      </a:dk1>
      <a:lt1>
        <a:srgbClr val="FFFFFF"/>
      </a:lt1>
      <a:dk2>
        <a:srgbClr val="414041"/>
      </a:dk2>
      <a:lt2>
        <a:srgbClr val="EEECE1"/>
      </a:lt2>
      <a:accent1>
        <a:srgbClr val="76BC20"/>
      </a:accent1>
      <a:accent2>
        <a:srgbClr val="898A8D"/>
      </a:accent2>
      <a:accent3>
        <a:srgbClr val="022F69"/>
      </a:accent3>
      <a:accent4>
        <a:srgbClr val="2C78B5"/>
      </a:accent4>
      <a:accent5>
        <a:srgbClr val="EF7048"/>
      </a:accent5>
      <a:accent6>
        <a:srgbClr val="C12B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smtClean="0">
            <a:solidFill>
              <a:srgbClr val="FFFFFF"/>
            </a:solidFill>
            <a:latin typeface="Calibri Light"/>
            <a:cs typeface="Calibri Light"/>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apfrog Group Dividers">
  <a:themeElements>
    <a:clrScheme name="Leapfrog Group">
      <a:dk1>
        <a:srgbClr val="000000"/>
      </a:dk1>
      <a:lt1>
        <a:srgbClr val="FFFFFF"/>
      </a:lt1>
      <a:dk2>
        <a:srgbClr val="0E2874"/>
      </a:dk2>
      <a:lt2>
        <a:srgbClr val="EEECE1"/>
      </a:lt2>
      <a:accent1>
        <a:srgbClr val="76BC20"/>
      </a:accent1>
      <a:accent2>
        <a:srgbClr val="898A8D"/>
      </a:accent2>
      <a:accent3>
        <a:srgbClr val="022F69"/>
      </a:accent3>
      <a:accent4>
        <a:srgbClr val="2C78B5"/>
      </a:accent4>
      <a:accent5>
        <a:srgbClr val="EF7048"/>
      </a:accent5>
      <a:accent6>
        <a:srgbClr val="C12B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E2874"/>
        </a:solidFill>
        <a:ln>
          <a:noFill/>
        </a:ln>
        <a:effectLst/>
        <a:scene3d>
          <a:camera prst="orthographicFront">
            <a:rot lat="0" lon="0" rev="0"/>
          </a:camera>
          <a:lightRig rig="threePt" dir="t">
            <a:rot lat="0" lon="0" rev="1200000"/>
          </a:lightRig>
        </a:scene3d>
        <a:sp3d/>
      </a:spPr>
      <a:bodyPr lIns="91440" tIns="91440" bIns="91440" rtlCol="0" anchor="t"/>
      <a:lstStyle>
        <a:defPPr>
          <a:defRPr sz="1200" dirty="0" err="1" smtClean="0">
            <a:solidFill>
              <a:srgbClr val="FFFFFF"/>
            </a:solidFill>
            <a:latin typeface="Calibri Light"/>
            <a:cs typeface="Calibri Light"/>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eede3e04-ef7f-43f3-975e-805c0c5f1e83">General Resources</Category>
    <SharedWithUsers xmlns="a9883a9a-8dc4-4a0a-a402-25be3a23f551">
      <UserInfo>
        <DisplayName>Ben Green</DisplayName>
        <AccountId>1449</AccountId>
        <AccountType/>
      </UserInfo>
      <UserInfo>
        <DisplayName>Kathleen Elliott</DisplayName>
        <AccountId>26</AccountId>
        <AccountType/>
      </UserInfo>
      <UserInfo>
        <DisplayName>Berna Diehl</DisplayName>
        <AccountId>36</AccountId>
        <AccountType/>
      </UserInfo>
      <UserInfo>
        <DisplayName>Patrick Brady</DisplayName>
        <AccountId>462</AccountId>
        <AccountType/>
      </UserInfo>
      <UserInfo>
        <DisplayName>Adam Pawluk</DisplayName>
        <AccountId>3416</AccountId>
        <AccountType/>
      </UserInfo>
      <UserInfo>
        <DisplayName>Michael O'Brien</DisplayName>
        <AccountId>862</AccountId>
        <AccountType/>
      </UserInfo>
      <UserInfo>
        <DisplayName>David Connolly</DisplayName>
        <AccountId>1232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69C198E5EA0446B48A258369EB929D" ma:contentTypeVersion="9" ma:contentTypeDescription="Create a new document." ma:contentTypeScope="" ma:versionID="fb3b3693e7c860a2657a14f4c677a67e">
  <xsd:schema xmlns:xsd="http://www.w3.org/2001/XMLSchema" xmlns:xs="http://www.w3.org/2001/XMLSchema" xmlns:p="http://schemas.microsoft.com/office/2006/metadata/properties" xmlns:ns2="a9883a9a-8dc4-4a0a-a402-25be3a23f551" xmlns:ns3="eede3e04-ef7f-43f3-975e-805c0c5f1e83" targetNamespace="http://schemas.microsoft.com/office/2006/metadata/properties" ma:root="true" ma:fieldsID="3c3c865db0f8dc93449e46dfa73286e8" ns2:_="" ns3:_="">
    <xsd:import namespace="a9883a9a-8dc4-4a0a-a402-25be3a23f551"/>
    <xsd:import namespace="eede3e04-ef7f-43f3-975e-805c0c5f1e83"/>
    <xsd:element name="properties">
      <xsd:complexType>
        <xsd:sequence>
          <xsd:element name="documentManagement">
            <xsd:complexType>
              <xsd:all>
                <xsd:element ref="ns2:SharedWithUsers" minOccurs="0"/>
                <xsd:element ref="ns2:SharingHintHash" minOccurs="0"/>
                <xsd:element ref="ns3:Category"/>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83a9a-8dc4-4a0a-a402-25be3a23f5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ede3e04-ef7f-43f3-975e-805c0c5f1e83" elementFormDefault="qualified">
    <xsd:import namespace="http://schemas.microsoft.com/office/2006/documentManagement/types"/>
    <xsd:import namespace="http://schemas.microsoft.com/office/infopath/2007/PartnerControls"/>
    <xsd:element name="Category" ma:index="10" ma:displayName="Category" ma:format="Dropdown" ma:internalName="Category">
      <xsd:simpleType>
        <xsd:restriction base="dms:Choice">
          <xsd:enumeration value="Analytics Tools"/>
          <xsd:enumeration value="Digital Projects"/>
          <xsd:enumeration value="Fun Committee"/>
          <xsd:enumeration value="General Resources"/>
          <xsd:enumeration value="Media Monitoring"/>
          <xsd:enumeration value="Video Resources"/>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292BCB-21BD-4E6D-8B29-5908CEB9F9EE}">
  <ds:schemaRefs>
    <ds:schemaRef ds:uri="http://schemas.microsoft.com/office/2006/documentManagement/types"/>
    <ds:schemaRef ds:uri="http://purl.org/dc/elements/1.1/"/>
    <ds:schemaRef ds:uri="http://schemas.microsoft.com/office/infopath/2007/PartnerControls"/>
    <ds:schemaRef ds:uri="a9883a9a-8dc4-4a0a-a402-25be3a23f551"/>
    <ds:schemaRef ds:uri="http://purl.org/dc/dcmitype/"/>
    <ds:schemaRef ds:uri="http://schemas.openxmlformats.org/package/2006/metadata/core-properties"/>
    <ds:schemaRef ds:uri="eede3e04-ef7f-43f3-975e-805c0c5f1e83"/>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7CFBA306-A956-431E-A2FB-DCA1445F3768}">
  <ds:schemaRefs>
    <ds:schemaRef ds:uri="http://schemas.microsoft.com/sharepoint/v3/contenttype/forms"/>
  </ds:schemaRefs>
</ds:datastoreItem>
</file>

<file path=customXml/itemProps3.xml><?xml version="1.0" encoding="utf-8"?>
<ds:datastoreItem xmlns:ds="http://schemas.openxmlformats.org/officeDocument/2006/customXml" ds:itemID="{7BF4C28B-84F5-4177-8A19-E73590A15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83a9a-8dc4-4a0a-a402-25be3a23f551"/>
    <ds:schemaRef ds:uri="eede3e04-ef7f-43f3-975e-805c0c5f1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1352</TotalTime>
  <Words>3702</Words>
  <Application>Microsoft Office PowerPoint</Application>
  <PresentationFormat>On-screen Show (16:9)</PresentationFormat>
  <Paragraphs>465</Paragraphs>
  <Slides>41</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Apple Symbols</vt:lpstr>
      <vt:lpstr>Arial</vt:lpstr>
      <vt:lpstr>Calibri</vt:lpstr>
      <vt:lpstr>Calibri Light</vt:lpstr>
      <vt:lpstr>Century Gothic</vt:lpstr>
      <vt:lpstr>Leapfrog Group Master</vt:lpstr>
      <vt:lpstr>Leapfrog Group Dividers</vt:lpstr>
      <vt:lpstr>PowerPoint Presentation</vt:lpstr>
      <vt:lpstr>Presentation Overview</vt:lpstr>
      <vt:lpstr>ABOUT THE LEAPFROG HOSPITAL SAFETY GRADE</vt:lpstr>
      <vt:lpstr>What is the Leapfrog Hospital Safety Grade?</vt:lpstr>
      <vt:lpstr>Who is eligible for a Leapfrog Hospital Safety Grade?</vt:lpstr>
      <vt:lpstr>MEASURE HIGHLIGHTS</vt:lpstr>
      <vt:lpstr>Measure Selection Criteria</vt:lpstr>
      <vt:lpstr>Spring 2021 Process and Structural Measures</vt:lpstr>
      <vt:lpstr>Spring 2021 Outcome Measures</vt:lpstr>
      <vt:lpstr>New Imputation Model </vt:lpstr>
      <vt:lpstr>Step 1: Use a hospital’s most recent score on the measure (applies to CPOE, BMCA, and IPS)</vt:lpstr>
      <vt:lpstr>Step 2: Use the mean of the scores assigned to other “like” hospitals (applies to CPOE and BCMA only) </vt:lpstr>
      <vt:lpstr>Hospital Characteristics used in Step 2</vt:lpstr>
      <vt:lpstr>“Like” hospital cohorts used in Step 2</vt:lpstr>
      <vt:lpstr>Reporting Periods for Leapfrog Hospital Survey Measures</vt:lpstr>
      <vt:lpstr>Reporting Periods for CMS Measures </vt:lpstr>
      <vt:lpstr>Summary of Measure Updates Since fall 2020 –  Process/Structural Measure Domain</vt:lpstr>
      <vt:lpstr>Summary of Measure Updates Since fall 2020 –  Outcome Measure Domain</vt:lpstr>
      <vt:lpstr>SCORING OVERVIEW</vt:lpstr>
      <vt:lpstr>Weighting Process</vt:lpstr>
      <vt:lpstr>Z-Score Methodology</vt:lpstr>
      <vt:lpstr>Overall Numerical Score</vt:lpstr>
      <vt:lpstr>Dealing with Missing Data</vt:lpstr>
      <vt:lpstr>DETAILS OF THE COURTESY SAFETY GRADE REVIEW PERIOD</vt:lpstr>
      <vt:lpstr>Secure Website for Hospitals to Review their Safety Grade Data</vt:lpstr>
      <vt:lpstr>Contact Information</vt:lpstr>
      <vt:lpstr>Source Data</vt:lpstr>
      <vt:lpstr>Source Data</vt:lpstr>
      <vt:lpstr>What if the Measure Score Doesn’t Match the Public Report?</vt:lpstr>
      <vt:lpstr>Preview Preliminary Numerical Score</vt:lpstr>
      <vt:lpstr>Letter Grade Embargo Period Scheduled for mid/late April </vt:lpstr>
      <vt:lpstr>Hospital Safety Grade Calculator</vt:lpstr>
      <vt:lpstr>PUBLIC REPORTING</vt:lpstr>
      <vt:lpstr>HospitalSafetyGrade.org</vt:lpstr>
      <vt:lpstr>Search by Hospital Name and Location</vt:lpstr>
      <vt:lpstr>Hospital Details</vt:lpstr>
      <vt:lpstr>Past Grades</vt:lpstr>
      <vt:lpstr>Detailed Table View for Hospitals</vt:lpstr>
      <vt:lpstr>Measure Scores</vt:lpstr>
      <vt:lpstr>Important Dates</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JPA Guest</dc:creator>
  <cp:lastModifiedBy>Andrew Card</cp:lastModifiedBy>
  <cp:revision>179</cp:revision>
  <dcterms:modified xsi:type="dcterms:W3CDTF">2021-02-26T21:03:51Z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0x0101003369C198E5EA0446B48A258369EB929D</vt:lpwstr>
  </property>
</Properties>
</file>