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4528" r:id="rId5"/>
  </p:sldMasterIdLst>
  <p:notesMasterIdLst>
    <p:notesMasterId r:id="rId51"/>
  </p:notesMasterIdLst>
  <p:handoutMasterIdLst>
    <p:handoutMasterId r:id="rId52"/>
  </p:handoutMasterIdLst>
  <p:sldIdLst>
    <p:sldId id="273" r:id="rId6"/>
    <p:sldId id="405" r:id="rId7"/>
    <p:sldId id="406" r:id="rId8"/>
    <p:sldId id="277" r:id="rId9"/>
    <p:sldId id="278" r:id="rId10"/>
    <p:sldId id="279" r:id="rId11"/>
    <p:sldId id="280" r:id="rId12"/>
    <p:sldId id="281" r:id="rId13"/>
    <p:sldId id="396" r:id="rId14"/>
    <p:sldId id="397" r:id="rId15"/>
    <p:sldId id="398" r:id="rId16"/>
    <p:sldId id="399" r:id="rId17"/>
    <p:sldId id="400" r:id="rId18"/>
    <p:sldId id="401" r:id="rId19"/>
    <p:sldId id="403" r:id="rId20"/>
    <p:sldId id="381" r:id="rId21"/>
    <p:sldId id="382" r:id="rId22"/>
    <p:sldId id="384" r:id="rId23"/>
    <p:sldId id="312" r:id="rId24"/>
    <p:sldId id="385" r:id="rId25"/>
    <p:sldId id="386" r:id="rId26"/>
    <p:sldId id="287" r:id="rId27"/>
    <p:sldId id="288" r:id="rId28"/>
    <p:sldId id="289" r:id="rId29"/>
    <p:sldId id="290" r:id="rId30"/>
    <p:sldId id="387" r:id="rId31"/>
    <p:sldId id="291" r:id="rId32"/>
    <p:sldId id="394" r:id="rId33"/>
    <p:sldId id="388" r:id="rId34"/>
    <p:sldId id="395" r:id="rId35"/>
    <p:sldId id="389" r:id="rId36"/>
    <p:sldId id="402" r:id="rId37"/>
    <p:sldId id="365" r:id="rId38"/>
    <p:sldId id="366" r:id="rId39"/>
    <p:sldId id="369" r:id="rId40"/>
    <p:sldId id="370" r:id="rId41"/>
    <p:sldId id="299" r:id="rId42"/>
    <p:sldId id="297" r:id="rId43"/>
    <p:sldId id="298" r:id="rId44"/>
    <p:sldId id="339" r:id="rId45"/>
    <p:sldId id="300" r:id="rId46"/>
    <p:sldId id="301" r:id="rId47"/>
    <p:sldId id="302" r:id="rId48"/>
    <p:sldId id="306" r:id="rId49"/>
    <p:sldId id="304" r:id="rId50"/>
  </p:sldIdLst>
  <p:sldSz cx="9144000" cy="5143500" type="screen16x9"/>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700">
          <p15:clr>
            <a:srgbClr val="A4A3A4"/>
          </p15:clr>
        </p15:guide>
        <p15:guide id="3" orient="horz" pos="454">
          <p15:clr>
            <a:srgbClr val="A4A3A4"/>
          </p15:clr>
        </p15:guide>
        <p15:guide id="4" pos="2880">
          <p15:clr>
            <a:srgbClr val="A4A3A4"/>
          </p15:clr>
        </p15:guide>
        <p15:guide id="5" pos="346">
          <p15:clr>
            <a:srgbClr val="A4A3A4"/>
          </p15:clr>
        </p15:guide>
        <p15:guide id="6" pos="576">
          <p15:clr>
            <a:srgbClr val="A4A3A4"/>
          </p15:clr>
        </p15:guide>
        <p15:guide id="7" pos="5587">
          <p15:clr>
            <a:srgbClr val="A4A3A4"/>
          </p15:clr>
        </p15:guide>
        <p15:guide id="8" pos="161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63B487"/>
    <a:srgbClr val="409171"/>
    <a:srgbClr val="35A37C"/>
    <a:srgbClr val="F77F00"/>
    <a:srgbClr val="114C43"/>
    <a:srgbClr val="0E2874"/>
    <a:srgbClr val="061668"/>
    <a:srgbClr val="011D6C"/>
    <a:srgbClr val="747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05"/>
    <p:restoredTop sz="80972" autoAdjust="0"/>
  </p:normalViewPr>
  <p:slideViewPr>
    <p:cSldViewPr snapToGrid="0">
      <p:cViewPr varScale="1">
        <p:scale>
          <a:sx n="92" d="100"/>
          <a:sy n="92" d="100"/>
        </p:scale>
        <p:origin x="1483" y="62"/>
      </p:cViewPr>
      <p:guideLst>
        <p:guide orient="horz" pos="1620"/>
        <p:guide orient="horz" pos="700"/>
        <p:guide orient="horz" pos="454"/>
        <p:guide pos="2880"/>
        <p:guide pos="346"/>
        <p:guide pos="576"/>
        <p:guide pos="5587"/>
        <p:guide pos="1613"/>
      </p:guideLst>
    </p:cSldViewPr>
  </p:slideViewPr>
  <p:notesTextViewPr>
    <p:cViewPr>
      <p:scale>
        <a:sx n="1" d="1"/>
        <a:sy n="1" d="1"/>
      </p:scale>
      <p:origin x="0" y="0"/>
    </p:cViewPr>
  </p:notesTextViewPr>
  <p:notesViewPr>
    <p:cSldViewPr snapToGrid="0">
      <p:cViewPr>
        <p:scale>
          <a:sx n="1" d="2"/>
          <a:sy n="1" d="2"/>
        </p:scale>
        <p:origin x="2684"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93172" tIns="46586" rIns="93172" bIns="46586" rtlCol="0"/>
          <a:lstStyle>
            <a:lvl1pPr algn="l" eaLnBrk="0" hangingPunct="0">
              <a:defRPr sz="1300">
                <a:latin typeface="Calibri" pitchFamily="34" charset="0"/>
                <a:ea typeface="ＭＳ Ｐゴシック" pitchFamily="-109" charset="-128"/>
                <a:cs typeface="+mn-cs"/>
              </a:defRPr>
            </a:lvl1pPr>
          </a:lstStyle>
          <a:p>
            <a:pPr>
              <a:defRPr/>
            </a:pPr>
            <a:endParaRPr lang="en-US" dirty="0"/>
          </a:p>
        </p:txBody>
      </p:sp>
      <p:sp>
        <p:nvSpPr>
          <p:cNvPr id="3" name="Date Placeholder 2"/>
          <p:cNvSpPr>
            <a:spLocks noGrp="1"/>
          </p:cNvSpPr>
          <p:nvPr>
            <p:ph type="dt" sz="quarter" idx="1"/>
          </p:nvPr>
        </p:nvSpPr>
        <p:spPr>
          <a:xfrm>
            <a:off x="3970734" y="1"/>
            <a:ext cx="3038145" cy="464205"/>
          </a:xfrm>
          <a:prstGeom prst="rect">
            <a:avLst/>
          </a:prstGeom>
        </p:spPr>
        <p:txBody>
          <a:bodyPr vert="horz" wrap="square" lIns="93172" tIns="46586" rIns="93172" bIns="46586" numCol="1" anchor="t" anchorCtr="0" compatLnSpc="1">
            <a:prstTxWarp prst="textNoShape">
              <a:avLst/>
            </a:prstTxWarp>
          </a:bodyPr>
          <a:lstStyle>
            <a:lvl1pPr algn="r" eaLnBrk="0" hangingPunct="0">
              <a:defRPr sz="1300">
                <a:latin typeface="Calibri" pitchFamily="34" charset="0"/>
              </a:defRPr>
            </a:lvl1pPr>
          </a:lstStyle>
          <a:p>
            <a:fld id="{2503ED08-06E4-41ED-89E8-119D0EF02A48}" type="datetimeFigureOut">
              <a:rPr lang="en-US"/>
              <a:pPr/>
              <a:t>9/29/2021</a:t>
            </a:fld>
            <a:endParaRPr 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93172" tIns="46586" rIns="93172" bIns="46586" rtlCol="0" anchor="b"/>
          <a:lstStyle>
            <a:lvl1pPr algn="l" eaLnBrk="0" hangingPunct="0">
              <a:defRPr sz="1300">
                <a:latin typeface="Calibri" pitchFamily="34" charset="0"/>
                <a:ea typeface="ＭＳ Ｐゴシック" pitchFamily="-109" charset="-128"/>
                <a:cs typeface="+mn-cs"/>
              </a:defRPr>
            </a:lvl1pPr>
          </a:lstStyle>
          <a:p>
            <a:pPr>
              <a:defRPr/>
            </a:pPr>
            <a:endParaRPr lang="en-US" dirty="0"/>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wrap="square" lIns="93172" tIns="46586" rIns="93172" bIns="46586" numCol="1" anchor="b" anchorCtr="0" compatLnSpc="1">
            <a:prstTxWarp prst="textNoShape">
              <a:avLst/>
            </a:prstTxWarp>
          </a:bodyPr>
          <a:lstStyle>
            <a:lvl1pPr algn="r" eaLnBrk="0" hangingPunct="0">
              <a:defRPr sz="1300">
                <a:latin typeface="Calibri" pitchFamily="34" charset="0"/>
              </a:defRPr>
            </a:lvl1pPr>
          </a:lstStyle>
          <a:p>
            <a:fld id="{D6C45BBB-83DA-4AD0-BB77-0E8391E9F2C8}" type="slidenum">
              <a:rPr lang="en-US"/>
              <a:pPr/>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dirty="0"/>
          </a:p>
        </p:txBody>
      </p:sp>
      <p:sp>
        <p:nvSpPr>
          <p:cNvPr id="7171" name="Rectangle 3"/>
          <p:cNvSpPr>
            <a:spLocks noGrp="1" noChangeArrowheads="1"/>
          </p:cNvSpPr>
          <p:nvPr>
            <p:ph type="dt" idx="1"/>
          </p:nvPr>
        </p:nvSpPr>
        <p:spPr bwMode="auto">
          <a:xfrm>
            <a:off x="3972257" y="1"/>
            <a:ext cx="3038144" cy="46420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eaLnBrk="0" hangingPunct="0">
              <a:defRPr sz="1300">
                <a:latin typeface="Calibri" pitchFamily="34" charset="0"/>
                <a:ea typeface="ＭＳ Ｐゴシック" pitchFamily="-109" charset="-128"/>
                <a:cs typeface="ＭＳ Ｐゴシック" pitchFamily="-109" charset="-128"/>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4112" y="4416099"/>
            <a:ext cx="5142177" cy="4182457"/>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32195"/>
            <a:ext cx="3038145" cy="46420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dirty="0"/>
          </a:p>
        </p:txBody>
      </p:sp>
      <p:sp>
        <p:nvSpPr>
          <p:cNvPr id="7175" name="Rectangle 7"/>
          <p:cNvSpPr>
            <a:spLocks noGrp="1" noChangeArrowheads="1"/>
          </p:cNvSpPr>
          <p:nvPr>
            <p:ph type="sldNum" sz="quarter" idx="5"/>
          </p:nvPr>
        </p:nvSpPr>
        <p:spPr bwMode="auto">
          <a:xfrm>
            <a:off x="3972257" y="8832195"/>
            <a:ext cx="3038144" cy="46420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eaLnBrk="0" hangingPunct="0">
              <a:defRPr sz="1300">
                <a:latin typeface="Calibri" pitchFamily="34" charset="0"/>
              </a:defRPr>
            </a:lvl1pPr>
          </a:lstStyle>
          <a:p>
            <a:fld id="{CEFA16CB-AEBE-4616-A0C2-923B64A8254D}" type="slidenum">
              <a:rPr lang="en-US"/>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a:t>
            </a:fld>
            <a:endParaRPr lang="en-US" dirty="0"/>
          </a:p>
        </p:txBody>
      </p:sp>
    </p:spTree>
    <p:extLst>
      <p:ext uri="{BB962C8B-B14F-4D97-AF65-F5344CB8AC3E}">
        <p14:creationId xmlns:p14="http://schemas.microsoft.com/office/powerpoint/2010/main" val="380145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20</a:t>
            </a:fld>
            <a:endParaRPr lang="en-US" dirty="0"/>
          </a:p>
        </p:txBody>
      </p:sp>
    </p:spTree>
    <p:extLst>
      <p:ext uri="{BB962C8B-B14F-4D97-AF65-F5344CB8AC3E}">
        <p14:creationId xmlns:p14="http://schemas.microsoft.com/office/powerpoint/2010/main" val="237268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aseline="0"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21</a:t>
            </a:fld>
            <a:endParaRPr lang="en-US" dirty="0"/>
          </a:p>
        </p:txBody>
      </p:sp>
    </p:spTree>
    <p:extLst>
      <p:ext uri="{BB962C8B-B14F-4D97-AF65-F5344CB8AC3E}">
        <p14:creationId xmlns:p14="http://schemas.microsoft.com/office/powerpoint/2010/main" val="128360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23</a:t>
            </a:fld>
            <a:endParaRPr lang="en-US" dirty="0"/>
          </a:p>
        </p:txBody>
      </p:sp>
    </p:spTree>
    <p:extLst>
      <p:ext uri="{BB962C8B-B14F-4D97-AF65-F5344CB8AC3E}">
        <p14:creationId xmlns:p14="http://schemas.microsoft.com/office/powerpoint/2010/main" val="396390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24</a:t>
            </a:fld>
            <a:endParaRPr lang="en-US" dirty="0"/>
          </a:p>
        </p:txBody>
      </p:sp>
    </p:spTree>
    <p:extLst>
      <p:ext uri="{BB962C8B-B14F-4D97-AF65-F5344CB8AC3E}">
        <p14:creationId xmlns:p14="http://schemas.microsoft.com/office/powerpoint/2010/main" val="3443305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25</a:t>
            </a:fld>
            <a:endParaRPr lang="en-US" dirty="0"/>
          </a:p>
        </p:txBody>
      </p:sp>
    </p:spTree>
    <p:extLst>
      <p:ext uri="{BB962C8B-B14F-4D97-AF65-F5344CB8AC3E}">
        <p14:creationId xmlns:p14="http://schemas.microsoft.com/office/powerpoint/2010/main" val="3646043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27</a:t>
            </a:fld>
            <a:endParaRPr lang="en-US" dirty="0"/>
          </a:p>
        </p:txBody>
      </p:sp>
    </p:spTree>
    <p:extLst>
      <p:ext uri="{BB962C8B-B14F-4D97-AF65-F5344CB8AC3E}">
        <p14:creationId xmlns:p14="http://schemas.microsoft.com/office/powerpoint/2010/main" val="2564957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9CED4-B2F9-4C81-8C16-EB6DC4205CB4}" type="slidenum">
              <a:rPr lang="en-US" smtClean="0"/>
              <a:pPr/>
              <a:t>28</a:t>
            </a:fld>
            <a:endParaRPr lang="en-US" dirty="0"/>
          </a:p>
        </p:txBody>
      </p:sp>
    </p:spTree>
    <p:extLst>
      <p:ext uri="{BB962C8B-B14F-4D97-AF65-F5344CB8AC3E}">
        <p14:creationId xmlns:p14="http://schemas.microsoft.com/office/powerpoint/2010/main" val="1740549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9CED4-B2F9-4C81-8C16-EB6DC4205CB4}" type="slidenum">
              <a:rPr lang="en-US" smtClean="0"/>
              <a:pPr/>
              <a:t>29</a:t>
            </a:fld>
            <a:endParaRPr lang="en-US" dirty="0"/>
          </a:p>
        </p:txBody>
      </p:sp>
    </p:spTree>
    <p:extLst>
      <p:ext uri="{BB962C8B-B14F-4D97-AF65-F5344CB8AC3E}">
        <p14:creationId xmlns:p14="http://schemas.microsoft.com/office/powerpoint/2010/main" val="527088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289CED4-B2F9-4C81-8C16-EB6DC4205CB4}" type="slidenum">
              <a:rPr lang="en-US" smtClean="0"/>
              <a:pPr/>
              <a:t>30</a:t>
            </a:fld>
            <a:endParaRPr lang="en-US" dirty="0"/>
          </a:p>
        </p:txBody>
      </p:sp>
    </p:spTree>
    <p:extLst>
      <p:ext uri="{BB962C8B-B14F-4D97-AF65-F5344CB8AC3E}">
        <p14:creationId xmlns:p14="http://schemas.microsoft.com/office/powerpoint/2010/main" val="2102666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Calibri" pitchFamily="34" charset="0"/>
              <a:ea typeface="MS PGothic" pitchFamily="34" charset="-128"/>
              <a:cs typeface="MS PGothic" charset="0"/>
            </a:endParaRPr>
          </a:p>
        </p:txBody>
      </p:sp>
      <p:sp>
        <p:nvSpPr>
          <p:cNvPr id="4" name="Slide Number Placeholder 3"/>
          <p:cNvSpPr>
            <a:spLocks noGrp="1"/>
          </p:cNvSpPr>
          <p:nvPr>
            <p:ph type="sldNum" sz="quarter" idx="5"/>
          </p:nvPr>
        </p:nvSpPr>
        <p:spPr/>
        <p:txBody>
          <a:bodyPr/>
          <a:lstStyle/>
          <a:p>
            <a:fld id="{CEFA16CB-AEBE-4616-A0C2-923B64A8254D}" type="slidenum">
              <a:rPr lang="en-US" smtClean="0"/>
              <a:pPr/>
              <a:t>31</a:t>
            </a:fld>
            <a:endParaRPr lang="en-US" dirty="0"/>
          </a:p>
        </p:txBody>
      </p:sp>
    </p:spTree>
    <p:extLst>
      <p:ext uri="{BB962C8B-B14F-4D97-AF65-F5344CB8AC3E}">
        <p14:creationId xmlns:p14="http://schemas.microsoft.com/office/powerpoint/2010/main" val="259531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4</a:t>
            </a:fld>
            <a:endParaRPr lang="en-US" dirty="0"/>
          </a:p>
        </p:txBody>
      </p:sp>
    </p:spTree>
    <p:extLst>
      <p:ext uri="{BB962C8B-B14F-4D97-AF65-F5344CB8AC3E}">
        <p14:creationId xmlns:p14="http://schemas.microsoft.com/office/powerpoint/2010/main" val="331469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 No in the table you will need to contact the Help Desk to determine where the discrepancy may be. BUT you should always first check the data source is correct, that you are looking at the correct measure, and that the reporting period you are looking at matches the Review Website. Give an example. Often times its simply that you are looking in the wrong place so the score you’re seeing does not match, but if you check all of these things and still see a discrepancy submit a ticket to the help desk with a screenshot of where you seeing a measure score that does not match and we will help investigate. All of these instructions are provided in the Review Instructions document. </a:t>
            </a:r>
          </a:p>
        </p:txBody>
      </p:sp>
      <p:sp>
        <p:nvSpPr>
          <p:cNvPr id="4" name="Slide Number Placeholder 3"/>
          <p:cNvSpPr>
            <a:spLocks noGrp="1"/>
          </p:cNvSpPr>
          <p:nvPr>
            <p:ph type="sldNum" sz="quarter" idx="5"/>
          </p:nvPr>
        </p:nvSpPr>
        <p:spPr/>
        <p:txBody>
          <a:bodyPr/>
          <a:lstStyle/>
          <a:p>
            <a:fld id="{CEFA16CB-AEBE-4616-A0C2-923B64A8254D}" type="slidenum">
              <a:rPr lang="en-US" smtClean="0"/>
              <a:pPr/>
              <a:t>33</a:t>
            </a:fld>
            <a:endParaRPr lang="en-US" dirty="0"/>
          </a:p>
        </p:txBody>
      </p:sp>
    </p:spTree>
    <p:extLst>
      <p:ext uri="{BB962C8B-B14F-4D97-AF65-F5344CB8AC3E}">
        <p14:creationId xmlns:p14="http://schemas.microsoft.com/office/powerpoint/2010/main" val="1203419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34</a:t>
            </a:fld>
            <a:endParaRPr lang="en-US" dirty="0"/>
          </a:p>
        </p:txBody>
      </p:sp>
    </p:spTree>
    <p:extLst>
      <p:ext uri="{BB962C8B-B14F-4D97-AF65-F5344CB8AC3E}">
        <p14:creationId xmlns:p14="http://schemas.microsoft.com/office/powerpoint/2010/main" val="281966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35</a:t>
            </a:fld>
            <a:endParaRPr lang="en-US" dirty="0"/>
          </a:p>
        </p:txBody>
      </p:sp>
    </p:spTree>
    <p:extLst>
      <p:ext uri="{BB962C8B-B14F-4D97-AF65-F5344CB8AC3E}">
        <p14:creationId xmlns:p14="http://schemas.microsoft.com/office/powerpoint/2010/main" val="1374534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36</a:t>
            </a:fld>
            <a:endParaRPr lang="en-US" dirty="0"/>
          </a:p>
        </p:txBody>
      </p:sp>
    </p:spTree>
    <p:extLst>
      <p:ext uri="{BB962C8B-B14F-4D97-AF65-F5344CB8AC3E}">
        <p14:creationId xmlns:p14="http://schemas.microsoft.com/office/powerpoint/2010/main" val="2189883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38</a:t>
            </a:fld>
            <a:endParaRPr lang="en-US" dirty="0"/>
          </a:p>
        </p:txBody>
      </p:sp>
    </p:spTree>
    <p:extLst>
      <p:ext uri="{BB962C8B-B14F-4D97-AF65-F5344CB8AC3E}">
        <p14:creationId xmlns:p14="http://schemas.microsoft.com/office/powerpoint/2010/main" val="3371391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40</a:t>
            </a:fld>
            <a:endParaRPr lang="en-US" dirty="0"/>
          </a:p>
        </p:txBody>
      </p:sp>
    </p:spTree>
    <p:extLst>
      <p:ext uri="{BB962C8B-B14F-4D97-AF65-F5344CB8AC3E}">
        <p14:creationId xmlns:p14="http://schemas.microsoft.com/office/powerpoint/2010/main" val="3738235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way to</a:t>
            </a:r>
            <a:r>
              <a:rPr lang="en-US" baseline="0" dirty="0"/>
              <a:t> print all of the information from the Fall 2019 grade</a:t>
            </a:r>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42</a:t>
            </a:fld>
            <a:endParaRPr lang="en-US" dirty="0"/>
          </a:p>
        </p:txBody>
      </p:sp>
    </p:spTree>
    <p:extLst>
      <p:ext uri="{BB962C8B-B14F-4D97-AF65-F5344CB8AC3E}">
        <p14:creationId xmlns:p14="http://schemas.microsoft.com/office/powerpoint/2010/main" val="2563808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43</a:t>
            </a:fld>
            <a:endParaRPr lang="en-US" dirty="0"/>
          </a:p>
        </p:txBody>
      </p:sp>
    </p:spTree>
    <p:extLst>
      <p:ext uri="{BB962C8B-B14F-4D97-AF65-F5344CB8AC3E}">
        <p14:creationId xmlns:p14="http://schemas.microsoft.com/office/powerpoint/2010/main" val="799270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FA16CB-AEBE-4616-A0C2-923B64A8254D}" type="slidenum">
              <a:rPr lang="en-US" smtClean="0"/>
              <a:pPr/>
              <a:t>45</a:t>
            </a:fld>
            <a:endParaRPr lang="en-US" dirty="0"/>
          </a:p>
        </p:txBody>
      </p:sp>
    </p:spTree>
    <p:extLst>
      <p:ext uri="{BB962C8B-B14F-4D97-AF65-F5344CB8AC3E}">
        <p14:creationId xmlns:p14="http://schemas.microsoft.com/office/powerpoint/2010/main" val="210916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BA80E-CF75-4D7F-B23C-FF6D314FDEB4}" type="slidenum">
              <a:rPr lang="en-US" smtClean="0"/>
              <a:pPr/>
              <a:t>5</a:t>
            </a:fld>
            <a:endParaRPr lang="en-US" dirty="0"/>
          </a:p>
        </p:txBody>
      </p:sp>
    </p:spTree>
    <p:extLst>
      <p:ext uri="{BB962C8B-B14F-4D97-AF65-F5344CB8AC3E}">
        <p14:creationId xmlns:p14="http://schemas.microsoft.com/office/powerpoint/2010/main" val="356402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6</a:t>
            </a:fld>
            <a:endParaRPr lang="en-US" dirty="0"/>
          </a:p>
        </p:txBody>
      </p:sp>
    </p:spTree>
    <p:extLst>
      <p:ext uri="{BB962C8B-B14F-4D97-AF65-F5344CB8AC3E}">
        <p14:creationId xmlns:p14="http://schemas.microsoft.com/office/powerpoint/2010/main" val="279309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7</a:t>
            </a:fld>
            <a:endParaRPr lang="en-US" dirty="0"/>
          </a:p>
        </p:txBody>
      </p:sp>
    </p:spTree>
    <p:extLst>
      <p:ext uri="{BB962C8B-B14F-4D97-AF65-F5344CB8AC3E}">
        <p14:creationId xmlns:p14="http://schemas.microsoft.com/office/powerpoint/2010/main" val="314537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8</a:t>
            </a:fld>
            <a:endParaRPr lang="en-US" dirty="0"/>
          </a:p>
        </p:txBody>
      </p:sp>
    </p:spTree>
    <p:extLst>
      <p:ext uri="{BB962C8B-B14F-4D97-AF65-F5344CB8AC3E}">
        <p14:creationId xmlns:p14="http://schemas.microsoft.com/office/powerpoint/2010/main" val="304360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16</a:t>
            </a:fld>
            <a:endParaRPr lang="en-US" dirty="0"/>
          </a:p>
        </p:txBody>
      </p:sp>
    </p:spTree>
    <p:extLst>
      <p:ext uri="{BB962C8B-B14F-4D97-AF65-F5344CB8AC3E}">
        <p14:creationId xmlns:p14="http://schemas.microsoft.com/office/powerpoint/2010/main" val="507514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aseline="0"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17</a:t>
            </a:fld>
            <a:endParaRPr lang="en-US" dirty="0"/>
          </a:p>
        </p:txBody>
      </p:sp>
    </p:spTree>
    <p:extLst>
      <p:ext uri="{BB962C8B-B14F-4D97-AF65-F5344CB8AC3E}">
        <p14:creationId xmlns:p14="http://schemas.microsoft.com/office/powerpoint/2010/main" val="87437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18</a:t>
            </a:fld>
            <a:endParaRPr lang="en-US" dirty="0"/>
          </a:p>
        </p:txBody>
      </p:sp>
    </p:spTree>
    <p:extLst>
      <p:ext uri="{BB962C8B-B14F-4D97-AF65-F5344CB8AC3E}">
        <p14:creationId xmlns:p14="http://schemas.microsoft.com/office/powerpoint/2010/main" val="2333901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B15DC6-30B1-454B-AE40-51B26AFEBD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3590" y="3015124"/>
            <a:ext cx="2534076" cy="184666"/>
          </a:xfrm>
        </p:spPr>
        <p:txBody>
          <a:bodyPr wrap="square" bIns="0" anchor="t">
            <a:spAutoFit/>
          </a:bodyPr>
          <a:lstStyle>
            <a:lvl1pPr marL="0" indent="0" algn="l">
              <a:buFontTx/>
              <a:buNone/>
              <a:defRPr sz="1200" b="0">
                <a:solidFill>
                  <a:schemeClr val="accent2"/>
                </a:solidFill>
                <a:latin typeface="Calibri" panose="020F0502020204030204" pitchFamily="34" charset="0"/>
                <a:cs typeface="Calibri" panose="020F0502020204030204" pitchFamily="34" charset="0"/>
              </a:defRPr>
            </a:lvl1pPr>
          </a:lstStyle>
          <a:p>
            <a:r>
              <a:rPr lang="en-US" dirty="0"/>
              <a:t>Date</a:t>
            </a:r>
          </a:p>
        </p:txBody>
      </p:sp>
      <p:sp>
        <p:nvSpPr>
          <p:cNvPr id="3" name="Text Placeholder 2"/>
          <p:cNvSpPr>
            <a:spLocks noGrp="1"/>
          </p:cNvSpPr>
          <p:nvPr>
            <p:ph type="body" sz="quarter" idx="10" hasCustomPrompt="1"/>
          </p:nvPr>
        </p:nvSpPr>
        <p:spPr>
          <a:xfrm>
            <a:off x="553590" y="588723"/>
            <a:ext cx="5339906" cy="1885167"/>
          </a:xfrm>
        </p:spPr>
        <p:txBody>
          <a:bodyPr anchor="ctr"/>
          <a:lstStyle>
            <a:lvl1pPr>
              <a:lnSpc>
                <a:spcPct val="90000"/>
              </a:lnSpc>
              <a:spcBef>
                <a:spcPts val="1000"/>
              </a:spcBef>
              <a:defRPr sz="3200" b="1">
                <a:solidFill>
                  <a:schemeClr val="accent3"/>
                </a:solidFill>
                <a:latin typeface="Calibri" panose="020F0502020204030204" pitchFamily="34" charset="0"/>
                <a:cs typeface="Calibri" panose="020F0502020204030204" pitchFamily="34" charset="0"/>
              </a:defRPr>
            </a:lvl1pPr>
            <a:lvl2pPr marL="0" indent="0">
              <a:spcBef>
                <a:spcPts val="1000"/>
              </a:spcBef>
              <a:buNone/>
              <a:defRPr sz="1800" b="0">
                <a:solidFill>
                  <a:schemeClr val="accent1"/>
                </a:solidFill>
                <a:latin typeface="Calibri" panose="020F0502020204030204" pitchFamily="34" charset="0"/>
                <a:cs typeface="Calibri" panose="020F0502020204030204" pitchFamily="34" charset="0"/>
              </a:defRPr>
            </a:lvl2pPr>
          </a:lstStyle>
          <a:p>
            <a:pPr lvl="0"/>
            <a:r>
              <a:rPr lang="en-US" dirty="0"/>
              <a:t>Title</a:t>
            </a:r>
          </a:p>
          <a:p>
            <a:pPr lvl="1"/>
            <a:r>
              <a:rPr lang="en-US" dirty="0"/>
              <a:t>SUBTITLE</a:t>
            </a:r>
          </a:p>
        </p:txBody>
      </p:sp>
    </p:spTree>
    <p:extLst>
      <p:ext uri="{BB962C8B-B14F-4D97-AF65-F5344CB8AC3E}">
        <p14:creationId xmlns:p14="http://schemas.microsoft.com/office/powerpoint/2010/main" val="50682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006360"/>
            <a:ext cx="7886700" cy="415498"/>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A9A4CE-2F77-40F1-83FE-5B24840EBB26}"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05186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Green">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6C442EF-EFB2-DC4C-95CE-188DC007EA52}"/>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1"/>
                </a:solidFill>
                <a:latin typeface="Calibri" panose="020F0502020204030204" pitchFamily="34" charset="0"/>
                <a:cs typeface="Calibri" panose="020F0502020204030204" pitchFamily="34" charset="0"/>
              </a:defRPr>
            </a:lvl1pPr>
            <a:lvl2pPr marL="0" indent="0">
              <a:buNone/>
              <a:defRPr sz="1800" i="1">
                <a:solidFill>
                  <a:schemeClr val="tx2"/>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a:solidFill>
            <a:schemeClr val="accent1"/>
          </a:solidFill>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118620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Blue">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6C442EF-EFB2-DC4C-95CE-188DC007EA52}"/>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3"/>
                </a:solidFill>
                <a:latin typeface="Calibri" panose="020F0502020204030204" pitchFamily="34" charset="0"/>
                <a:cs typeface="Calibri" panose="020F0502020204030204" pitchFamily="34" charset="0"/>
              </a:defRPr>
            </a:lvl1pPr>
            <a:lvl2pPr marL="0" indent="0">
              <a:buNone/>
              <a:defRPr sz="1800" i="1">
                <a:solidFill>
                  <a:schemeClr val="accent1"/>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248880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Green">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87BD75B-B633-0548-99DA-5EB18F7BB158}"/>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1"/>
                </a:solidFill>
                <a:latin typeface="Calibri" panose="020F0502020204030204" pitchFamily="34" charset="0"/>
                <a:cs typeface="Calibri" panose="020F0502020204030204" pitchFamily="34" charset="0"/>
              </a:defRPr>
            </a:lvl1pPr>
            <a:lvl2pPr marL="0" indent="0">
              <a:buNone/>
              <a:defRPr sz="1800" i="1">
                <a:solidFill>
                  <a:schemeClr val="tx2"/>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a:solidFill>
            <a:schemeClr val="accent1"/>
          </a:solidFill>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1833574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Blue">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868011-72A2-4E4F-B6CD-501AD809AC9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3"/>
                </a:solidFill>
                <a:latin typeface="Calibri" panose="020F0502020204030204" pitchFamily="34" charset="0"/>
                <a:cs typeface="Calibri" panose="020F0502020204030204" pitchFamily="34" charset="0"/>
              </a:defRPr>
            </a:lvl1pPr>
            <a:lvl2pPr marL="0" indent="0">
              <a:buNone/>
              <a:defRPr sz="1800" i="1">
                <a:solidFill>
                  <a:schemeClr val="accent1"/>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87892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3 Green">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2831801-04B2-8A42-9222-57C4EBC3569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flipH="1">
            <a:off x="0" y="0"/>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1"/>
                </a:solidFill>
                <a:latin typeface="Calibri" panose="020F0502020204030204" pitchFamily="34" charset="0"/>
                <a:cs typeface="Calibri" panose="020F0502020204030204" pitchFamily="34" charset="0"/>
              </a:defRPr>
            </a:lvl1pPr>
            <a:lvl2pPr marL="0" indent="0">
              <a:buNone/>
              <a:defRPr sz="1800" i="1">
                <a:solidFill>
                  <a:schemeClr val="tx2"/>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a:solidFill>
            <a:schemeClr val="accent1"/>
          </a:solidFill>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361205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 Blue">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451DF4-3A9C-BB43-8A80-3FC4829021B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flipH="1">
            <a:off x="0" y="0"/>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3"/>
                </a:solidFill>
                <a:latin typeface="Calibri" panose="020F0502020204030204" pitchFamily="34" charset="0"/>
                <a:cs typeface="Calibri" panose="020F0502020204030204" pitchFamily="34" charset="0"/>
              </a:defRPr>
            </a:lvl1pPr>
            <a:lvl2pPr marL="0" indent="0">
              <a:buNone/>
              <a:defRPr sz="1800" i="1">
                <a:solidFill>
                  <a:schemeClr val="accent1"/>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35303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89B498-51B7-974C-96FE-EE9F6DC0BA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3590" y="3015124"/>
            <a:ext cx="2534076" cy="184666"/>
          </a:xfrm>
        </p:spPr>
        <p:txBody>
          <a:bodyPr wrap="square" bIns="0" anchor="t">
            <a:spAutoFit/>
          </a:bodyPr>
          <a:lstStyle>
            <a:lvl1pPr marL="0" indent="0" algn="l">
              <a:buFontTx/>
              <a:buNone/>
              <a:defRPr sz="1200" b="0">
                <a:solidFill>
                  <a:schemeClr val="accent2"/>
                </a:solidFill>
                <a:latin typeface="Calibri" panose="020F0502020204030204" pitchFamily="34" charset="0"/>
                <a:cs typeface="Calibri" panose="020F0502020204030204" pitchFamily="34" charset="0"/>
              </a:defRPr>
            </a:lvl1pPr>
          </a:lstStyle>
          <a:p>
            <a:r>
              <a:rPr lang="en-US" dirty="0"/>
              <a:t>Date</a:t>
            </a:r>
          </a:p>
        </p:txBody>
      </p:sp>
      <p:sp>
        <p:nvSpPr>
          <p:cNvPr id="3" name="Text Placeholder 2"/>
          <p:cNvSpPr>
            <a:spLocks noGrp="1"/>
          </p:cNvSpPr>
          <p:nvPr>
            <p:ph type="body" sz="quarter" idx="10" hasCustomPrompt="1"/>
          </p:nvPr>
        </p:nvSpPr>
        <p:spPr>
          <a:xfrm>
            <a:off x="553590" y="588723"/>
            <a:ext cx="5339906" cy="1885167"/>
          </a:xfrm>
        </p:spPr>
        <p:txBody>
          <a:bodyPr anchor="ctr"/>
          <a:lstStyle>
            <a:lvl1pPr>
              <a:lnSpc>
                <a:spcPct val="90000"/>
              </a:lnSpc>
              <a:spcBef>
                <a:spcPts val="1000"/>
              </a:spcBef>
              <a:defRPr sz="3200" b="1">
                <a:solidFill>
                  <a:schemeClr val="accent3"/>
                </a:solidFill>
                <a:latin typeface="Calibri" panose="020F0502020204030204" pitchFamily="34" charset="0"/>
                <a:cs typeface="Calibri" panose="020F0502020204030204" pitchFamily="34" charset="0"/>
              </a:defRPr>
            </a:lvl1pPr>
            <a:lvl2pPr marL="0" indent="0">
              <a:spcBef>
                <a:spcPts val="1000"/>
              </a:spcBef>
              <a:buNone/>
              <a:defRPr sz="1800" b="0">
                <a:solidFill>
                  <a:schemeClr val="accent1"/>
                </a:solidFill>
                <a:latin typeface="Calibri" panose="020F0502020204030204" pitchFamily="34" charset="0"/>
                <a:cs typeface="Calibri" panose="020F0502020204030204" pitchFamily="34" charset="0"/>
              </a:defRPr>
            </a:lvl2pPr>
          </a:lstStyle>
          <a:p>
            <a:pPr lvl="0"/>
            <a:r>
              <a:rPr lang="en-US" dirty="0"/>
              <a:t>Title</a:t>
            </a:r>
          </a:p>
          <a:p>
            <a:pPr lvl="1"/>
            <a:r>
              <a:rPr lang="en-US" dirty="0"/>
              <a:t>SUBTITLE</a:t>
            </a:r>
          </a:p>
        </p:txBody>
      </p:sp>
    </p:spTree>
    <p:extLst>
      <p:ext uri="{BB962C8B-B14F-4D97-AF65-F5344CB8AC3E}">
        <p14:creationId xmlns:p14="http://schemas.microsoft.com/office/powerpoint/2010/main" val="242509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A2A903-A204-294A-A533-A40E7012DDC3}"/>
              </a:ext>
            </a:extLst>
          </p:cNvPr>
          <p:cNvPicPr>
            <a:picLocks noChangeAspect="1"/>
          </p:cNvPicPr>
          <p:nvPr userDrawn="1"/>
        </p:nvPicPr>
        <p:blipFill rotWithShape="1">
          <a:blip r:embed="rId2"/>
          <a:src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3590" y="3015124"/>
            <a:ext cx="2534076" cy="184666"/>
          </a:xfrm>
        </p:spPr>
        <p:txBody>
          <a:bodyPr wrap="square" bIns="0" anchor="t">
            <a:spAutoFit/>
          </a:bodyPr>
          <a:lstStyle>
            <a:lvl1pPr marL="0" indent="0" algn="l">
              <a:buFontTx/>
              <a:buNone/>
              <a:defRPr sz="1200" b="0">
                <a:solidFill>
                  <a:schemeClr val="accent2"/>
                </a:solidFill>
                <a:latin typeface="Calibri" panose="020F0502020204030204" pitchFamily="34" charset="0"/>
                <a:cs typeface="Calibri" panose="020F0502020204030204" pitchFamily="34" charset="0"/>
              </a:defRPr>
            </a:lvl1pPr>
          </a:lstStyle>
          <a:p>
            <a:r>
              <a:rPr lang="en-US" dirty="0"/>
              <a:t>Date</a:t>
            </a:r>
          </a:p>
        </p:txBody>
      </p:sp>
      <p:sp>
        <p:nvSpPr>
          <p:cNvPr id="3" name="Text Placeholder 2"/>
          <p:cNvSpPr>
            <a:spLocks noGrp="1"/>
          </p:cNvSpPr>
          <p:nvPr>
            <p:ph type="body" sz="quarter" idx="10" hasCustomPrompt="1"/>
          </p:nvPr>
        </p:nvSpPr>
        <p:spPr>
          <a:xfrm>
            <a:off x="553590" y="588723"/>
            <a:ext cx="5339906" cy="1885167"/>
          </a:xfrm>
        </p:spPr>
        <p:txBody>
          <a:bodyPr anchor="ctr"/>
          <a:lstStyle>
            <a:lvl1pPr>
              <a:lnSpc>
                <a:spcPct val="90000"/>
              </a:lnSpc>
              <a:spcBef>
                <a:spcPts val="1000"/>
              </a:spcBef>
              <a:defRPr sz="3200" b="1">
                <a:solidFill>
                  <a:schemeClr val="accent3"/>
                </a:solidFill>
                <a:latin typeface="Calibri" panose="020F0502020204030204" pitchFamily="34" charset="0"/>
                <a:cs typeface="Calibri" panose="020F0502020204030204" pitchFamily="34" charset="0"/>
              </a:defRPr>
            </a:lvl1pPr>
            <a:lvl2pPr marL="0" indent="0">
              <a:spcBef>
                <a:spcPts val="1000"/>
              </a:spcBef>
              <a:buNone/>
              <a:defRPr sz="1800" b="0">
                <a:solidFill>
                  <a:schemeClr val="accent1"/>
                </a:solidFill>
                <a:latin typeface="Calibri" panose="020F0502020204030204" pitchFamily="34" charset="0"/>
                <a:cs typeface="Calibri" panose="020F0502020204030204" pitchFamily="34" charset="0"/>
              </a:defRPr>
            </a:lvl2pPr>
          </a:lstStyle>
          <a:p>
            <a:pPr lvl="0"/>
            <a:r>
              <a:rPr lang="en-US" dirty="0"/>
              <a:t>Title</a:t>
            </a:r>
          </a:p>
          <a:p>
            <a:pPr lvl="1"/>
            <a:r>
              <a:rPr lang="en-US" dirty="0"/>
              <a:t>SUBTITLE</a:t>
            </a:r>
          </a:p>
        </p:txBody>
      </p:sp>
      <p:sp>
        <p:nvSpPr>
          <p:cNvPr id="7" name="Oval 6">
            <a:extLst>
              <a:ext uri="{FF2B5EF4-FFF2-40B4-BE49-F238E27FC236}">
                <a16:creationId xmlns:a16="http://schemas.microsoft.com/office/drawing/2014/main" id="{FFFCBF03-F037-F848-B927-415F9726A735}"/>
              </a:ext>
            </a:extLst>
          </p:cNvPr>
          <p:cNvSpPr/>
          <p:nvPr userDrawn="1"/>
        </p:nvSpPr>
        <p:spPr>
          <a:xfrm flipH="1">
            <a:off x="6788701" y="4380633"/>
            <a:ext cx="502517" cy="502517"/>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DF3CD185-2CDF-8147-8CDC-491CD1820412}"/>
              </a:ext>
            </a:extLst>
          </p:cNvPr>
          <p:cNvSpPr/>
          <p:nvPr userDrawn="1"/>
        </p:nvSpPr>
        <p:spPr>
          <a:xfrm flipH="1">
            <a:off x="6517632" y="3547139"/>
            <a:ext cx="358916" cy="358916"/>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556B9158-4778-0849-9876-E037CBB06090}"/>
              </a:ext>
            </a:extLst>
          </p:cNvPr>
          <p:cNvSpPr/>
          <p:nvPr userDrawn="1"/>
        </p:nvSpPr>
        <p:spPr>
          <a:xfrm flipH="1">
            <a:off x="8607056" y="3524691"/>
            <a:ext cx="318067" cy="318067"/>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030A60-EEAB-D945-BCC9-E6A5DBC5E103}"/>
              </a:ext>
            </a:extLst>
          </p:cNvPr>
          <p:cNvSpPr/>
          <p:nvPr userDrawn="1"/>
        </p:nvSpPr>
        <p:spPr>
          <a:xfrm flipH="1">
            <a:off x="5996774" y="3033610"/>
            <a:ext cx="265803" cy="265803"/>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5" name="Oval 14">
            <a:extLst>
              <a:ext uri="{FF2B5EF4-FFF2-40B4-BE49-F238E27FC236}">
                <a16:creationId xmlns:a16="http://schemas.microsoft.com/office/drawing/2014/main" id="{81EEABA5-F2A5-9248-8DC9-B7E0BD3DF98F}"/>
              </a:ext>
            </a:extLst>
          </p:cNvPr>
          <p:cNvSpPr/>
          <p:nvPr userDrawn="1"/>
        </p:nvSpPr>
        <p:spPr>
          <a:xfrm flipH="1">
            <a:off x="7712022" y="3800549"/>
            <a:ext cx="358916" cy="358916"/>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6" name="Oval 15">
            <a:extLst>
              <a:ext uri="{FF2B5EF4-FFF2-40B4-BE49-F238E27FC236}">
                <a16:creationId xmlns:a16="http://schemas.microsoft.com/office/drawing/2014/main" id="{6D068373-2FB7-F747-8A4E-79834BBC5386}"/>
              </a:ext>
            </a:extLst>
          </p:cNvPr>
          <p:cNvSpPr/>
          <p:nvPr userDrawn="1"/>
        </p:nvSpPr>
        <p:spPr>
          <a:xfrm flipH="1">
            <a:off x="5422611" y="2745019"/>
            <a:ext cx="223278" cy="223278"/>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Tree>
    <p:extLst>
      <p:ext uri="{BB962C8B-B14F-4D97-AF65-F5344CB8AC3E}">
        <p14:creationId xmlns:p14="http://schemas.microsoft.com/office/powerpoint/2010/main" val="388075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C6DA444D-61DB-0B44-9639-2C2F2239CF5C}"/>
              </a:ext>
            </a:extLst>
          </p:cNvPr>
          <p:cNvSpPr>
            <a:spLocks noGrp="1" noChangeArrowheads="1"/>
          </p:cNvSpPr>
          <p:nvPr>
            <p:ph type="title"/>
          </p:nvPr>
        </p:nvSpPr>
        <p:spPr bwMode="auto">
          <a:xfrm>
            <a:off x="547077" y="277833"/>
            <a:ext cx="8056359" cy="32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a:p>
        </p:txBody>
      </p:sp>
      <p:sp>
        <p:nvSpPr>
          <p:cNvPr id="13" name="Rectangle 3">
            <a:extLst>
              <a:ext uri="{FF2B5EF4-FFF2-40B4-BE49-F238E27FC236}">
                <a16:creationId xmlns:a16="http://schemas.microsoft.com/office/drawing/2014/main" id="{0D32B4C0-9944-3142-9D03-97F044C1C684}"/>
              </a:ext>
            </a:extLst>
          </p:cNvPr>
          <p:cNvSpPr>
            <a:spLocks noGrp="1" noChangeArrowheads="1"/>
          </p:cNvSpPr>
          <p:nvPr>
            <p:ph idx="1"/>
          </p:nvPr>
        </p:nvSpPr>
        <p:spPr bwMode="auto">
          <a:xfrm>
            <a:off x="547076" y="1070975"/>
            <a:ext cx="8056359" cy="3385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5CFAC0A1-E2C1-7346-8D69-0521D71E0F26}"/>
              </a:ext>
            </a:extLst>
          </p:cNvPr>
          <p:cNvCxnSpPr>
            <a:cxnSpLocks/>
          </p:cNvCxnSpPr>
          <p:nvPr userDrawn="1"/>
        </p:nvCxnSpPr>
        <p:spPr bwMode="auto">
          <a:xfrm>
            <a:off x="546140" y="832982"/>
            <a:ext cx="712726" cy="0"/>
          </a:xfrm>
          <a:prstGeom prst="line">
            <a:avLst/>
          </a:prstGeom>
          <a:solidFill>
            <a:schemeClr val="accent1"/>
          </a:solidFill>
          <a:ln w="44450" cap="flat" cmpd="sng" algn="ctr">
            <a:solidFill>
              <a:schemeClr val="accent1"/>
            </a:solidFill>
            <a:prstDash val="solid"/>
            <a:round/>
            <a:headEnd type="none" w="med" len="med"/>
            <a:tailEnd type="none" w="med" len="med"/>
          </a:ln>
          <a:effectLst/>
        </p:spPr>
      </p:cxnSp>
      <p:sp>
        <p:nvSpPr>
          <p:cNvPr id="11" name="Rectangle 6">
            <a:extLst>
              <a:ext uri="{FF2B5EF4-FFF2-40B4-BE49-F238E27FC236}">
                <a16:creationId xmlns:a16="http://schemas.microsoft.com/office/drawing/2014/main" id="{29107A76-1446-7344-ACFD-1FF930B56F4E}"/>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4" name="Rectangle 5">
            <a:extLst>
              <a:ext uri="{FF2B5EF4-FFF2-40B4-BE49-F238E27FC236}">
                <a16:creationId xmlns:a16="http://schemas.microsoft.com/office/drawing/2014/main" id="{0194F7C9-2C36-4E4A-B206-D65A86BA2BE5}"/>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97800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A883209-D53C-4848-B906-5BB5730B19BA}"/>
              </a:ext>
            </a:extLst>
          </p:cNvPr>
          <p:cNvSpPr>
            <a:spLocks noGrp="1" noChangeArrowheads="1"/>
          </p:cNvSpPr>
          <p:nvPr>
            <p:ph type="title"/>
          </p:nvPr>
        </p:nvSpPr>
        <p:spPr bwMode="auto">
          <a:xfrm>
            <a:off x="547077" y="277833"/>
            <a:ext cx="8056359" cy="32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a:p>
        </p:txBody>
      </p:sp>
      <p:sp>
        <p:nvSpPr>
          <p:cNvPr id="11" name="Rectangle 3">
            <a:extLst>
              <a:ext uri="{FF2B5EF4-FFF2-40B4-BE49-F238E27FC236}">
                <a16:creationId xmlns:a16="http://schemas.microsoft.com/office/drawing/2014/main" id="{30D6C0A0-5A7B-864E-B399-95C0896DABE6}"/>
              </a:ext>
            </a:extLst>
          </p:cNvPr>
          <p:cNvSpPr>
            <a:spLocks noGrp="1" noChangeArrowheads="1"/>
          </p:cNvSpPr>
          <p:nvPr>
            <p:ph idx="1"/>
          </p:nvPr>
        </p:nvSpPr>
        <p:spPr bwMode="auto">
          <a:xfrm>
            <a:off x="547077" y="1070975"/>
            <a:ext cx="3912190" cy="3385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00AD6382-7A42-BA4F-892A-B1825E0536FC}"/>
              </a:ext>
            </a:extLst>
          </p:cNvPr>
          <p:cNvCxnSpPr>
            <a:cxnSpLocks/>
          </p:cNvCxnSpPr>
          <p:nvPr userDrawn="1"/>
        </p:nvCxnSpPr>
        <p:spPr bwMode="auto">
          <a:xfrm>
            <a:off x="546140" y="832982"/>
            <a:ext cx="712726" cy="0"/>
          </a:xfrm>
          <a:prstGeom prst="line">
            <a:avLst/>
          </a:prstGeom>
          <a:solidFill>
            <a:schemeClr val="accent1"/>
          </a:solidFill>
          <a:ln w="44450" cap="flat" cmpd="sng" algn="ctr">
            <a:solidFill>
              <a:schemeClr val="accent1"/>
            </a:solidFill>
            <a:prstDash val="solid"/>
            <a:round/>
            <a:headEnd type="none" w="med" len="med"/>
            <a:tailEnd type="none" w="med" len="med"/>
          </a:ln>
          <a:effectLst/>
        </p:spPr>
      </p:cxnSp>
      <p:sp>
        <p:nvSpPr>
          <p:cNvPr id="4" name="Content Placeholder 3">
            <a:extLst>
              <a:ext uri="{FF2B5EF4-FFF2-40B4-BE49-F238E27FC236}">
                <a16:creationId xmlns:a16="http://schemas.microsoft.com/office/drawing/2014/main" id="{5321BB57-096B-364F-B7F7-4D652D1C21B2}"/>
              </a:ext>
            </a:extLst>
          </p:cNvPr>
          <p:cNvSpPr>
            <a:spLocks noGrp="1"/>
          </p:cNvSpPr>
          <p:nvPr>
            <p:ph sz="quarter" idx="10"/>
          </p:nvPr>
        </p:nvSpPr>
        <p:spPr>
          <a:xfrm>
            <a:off x="4684733" y="1070975"/>
            <a:ext cx="3916157" cy="33855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a:extLst>
              <a:ext uri="{FF2B5EF4-FFF2-40B4-BE49-F238E27FC236}">
                <a16:creationId xmlns:a16="http://schemas.microsoft.com/office/drawing/2014/main" id="{7F34B317-C9B1-3A41-958C-A91C20CA5E5B}"/>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8" name="Rectangle 5">
            <a:extLst>
              <a:ext uri="{FF2B5EF4-FFF2-40B4-BE49-F238E27FC236}">
                <a16:creationId xmlns:a16="http://schemas.microsoft.com/office/drawing/2014/main" id="{0FE27557-2ED5-614D-8922-6A762F20D099}"/>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8247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C6DA444D-61DB-0B44-9639-2C2F2239CF5C}"/>
              </a:ext>
            </a:extLst>
          </p:cNvPr>
          <p:cNvSpPr>
            <a:spLocks noGrp="1" noChangeArrowheads="1"/>
          </p:cNvSpPr>
          <p:nvPr>
            <p:ph type="title"/>
          </p:nvPr>
        </p:nvSpPr>
        <p:spPr bwMode="auto">
          <a:xfrm>
            <a:off x="547077" y="277833"/>
            <a:ext cx="8056359" cy="32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a:p>
        </p:txBody>
      </p:sp>
      <p:sp>
        <p:nvSpPr>
          <p:cNvPr id="13" name="Rectangle 3">
            <a:extLst>
              <a:ext uri="{FF2B5EF4-FFF2-40B4-BE49-F238E27FC236}">
                <a16:creationId xmlns:a16="http://schemas.microsoft.com/office/drawing/2014/main" id="{0D32B4C0-9944-3142-9D03-97F044C1C684}"/>
              </a:ext>
            </a:extLst>
          </p:cNvPr>
          <p:cNvSpPr>
            <a:spLocks noGrp="1" noChangeArrowheads="1"/>
          </p:cNvSpPr>
          <p:nvPr>
            <p:ph idx="1"/>
          </p:nvPr>
        </p:nvSpPr>
        <p:spPr bwMode="auto">
          <a:xfrm>
            <a:off x="3197696" y="1070976"/>
            <a:ext cx="5405740" cy="3385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5CFAC0A1-E2C1-7346-8D69-0521D71E0F26}"/>
              </a:ext>
            </a:extLst>
          </p:cNvPr>
          <p:cNvCxnSpPr>
            <a:cxnSpLocks/>
          </p:cNvCxnSpPr>
          <p:nvPr userDrawn="1"/>
        </p:nvCxnSpPr>
        <p:spPr bwMode="auto">
          <a:xfrm>
            <a:off x="546140" y="832982"/>
            <a:ext cx="712726" cy="0"/>
          </a:xfrm>
          <a:prstGeom prst="line">
            <a:avLst/>
          </a:prstGeom>
          <a:solidFill>
            <a:schemeClr val="accent1"/>
          </a:solidFill>
          <a:ln w="44450" cap="flat" cmpd="sng" algn="ctr">
            <a:solidFill>
              <a:schemeClr val="accent1"/>
            </a:solidFill>
            <a:prstDash val="solid"/>
            <a:round/>
            <a:headEnd type="none" w="med" len="med"/>
            <a:tailEnd type="none" w="med" len="med"/>
          </a:ln>
          <a:effectLst/>
        </p:spPr>
      </p:cxnSp>
      <p:sp>
        <p:nvSpPr>
          <p:cNvPr id="3" name="Content Placeholder 2">
            <a:extLst>
              <a:ext uri="{FF2B5EF4-FFF2-40B4-BE49-F238E27FC236}">
                <a16:creationId xmlns:a16="http://schemas.microsoft.com/office/drawing/2014/main" id="{A1DD20F8-7151-744B-9DCF-1315C4E05250}"/>
              </a:ext>
            </a:extLst>
          </p:cNvPr>
          <p:cNvSpPr>
            <a:spLocks noGrp="1"/>
          </p:cNvSpPr>
          <p:nvPr>
            <p:ph sz="quarter" idx="10"/>
          </p:nvPr>
        </p:nvSpPr>
        <p:spPr>
          <a:xfrm>
            <a:off x="546140" y="1070975"/>
            <a:ext cx="2500235" cy="3385696"/>
          </a:xfrm>
        </p:spPr>
        <p:txBody>
          <a:bodyPr/>
          <a:lstStyle>
            <a:lvl1pPr>
              <a:defRPr sz="1400" b="1">
                <a:solidFill>
                  <a:schemeClr val="accent1"/>
                </a:solidFill>
              </a:defRPr>
            </a:lvl1pPr>
          </a:lstStyle>
          <a:p>
            <a:pPr lvl="0"/>
            <a:r>
              <a:rPr lang="en-US" dirty="0"/>
              <a:t>Edit Master text styles</a:t>
            </a:r>
          </a:p>
        </p:txBody>
      </p:sp>
      <p:sp>
        <p:nvSpPr>
          <p:cNvPr id="11" name="Rectangle 6">
            <a:extLst>
              <a:ext uri="{FF2B5EF4-FFF2-40B4-BE49-F238E27FC236}">
                <a16:creationId xmlns:a16="http://schemas.microsoft.com/office/drawing/2014/main" id="{58410D4A-DB1F-5A4C-A390-5055E09BB4AD}"/>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4" name="Rectangle 5">
            <a:extLst>
              <a:ext uri="{FF2B5EF4-FFF2-40B4-BE49-F238E27FC236}">
                <a16:creationId xmlns:a16="http://schemas.microsoft.com/office/drawing/2014/main" id="{30D71F93-D555-2E4E-9506-7E03C6CB5987}"/>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44763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C6DA444D-61DB-0B44-9639-2C2F2239CF5C}"/>
              </a:ext>
            </a:extLst>
          </p:cNvPr>
          <p:cNvSpPr>
            <a:spLocks noGrp="1" noChangeArrowheads="1"/>
          </p:cNvSpPr>
          <p:nvPr>
            <p:ph type="title"/>
          </p:nvPr>
        </p:nvSpPr>
        <p:spPr bwMode="auto">
          <a:xfrm>
            <a:off x="547078" y="277833"/>
            <a:ext cx="2499298" cy="295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dirty="0"/>
          </a:p>
        </p:txBody>
      </p:sp>
      <p:sp>
        <p:nvSpPr>
          <p:cNvPr id="3" name="Content Placeholder 2">
            <a:extLst>
              <a:ext uri="{FF2B5EF4-FFF2-40B4-BE49-F238E27FC236}">
                <a16:creationId xmlns:a16="http://schemas.microsoft.com/office/drawing/2014/main" id="{A1DD20F8-7151-744B-9DCF-1315C4E05250}"/>
              </a:ext>
            </a:extLst>
          </p:cNvPr>
          <p:cNvSpPr>
            <a:spLocks noGrp="1"/>
          </p:cNvSpPr>
          <p:nvPr>
            <p:ph sz="quarter" idx="10"/>
          </p:nvPr>
        </p:nvSpPr>
        <p:spPr>
          <a:xfrm>
            <a:off x="546140" y="2467258"/>
            <a:ext cx="2500235" cy="1989414"/>
          </a:xfrm>
        </p:spPr>
        <p:txBody>
          <a:bodyPr anchor="t"/>
          <a:lstStyle>
            <a:lvl1pPr>
              <a:defRPr sz="1400" b="1">
                <a:solidFill>
                  <a:schemeClr val="accent1"/>
                </a:solidFill>
              </a:defRPr>
            </a:lvl1pPr>
          </a:lstStyle>
          <a:p>
            <a:pPr lvl="0"/>
            <a:r>
              <a:rPr lang="en-US" dirty="0"/>
              <a:t>Edit Master text styles</a:t>
            </a:r>
          </a:p>
        </p:txBody>
      </p:sp>
      <p:sp>
        <p:nvSpPr>
          <p:cNvPr id="4" name="Picture Placeholder 3">
            <a:extLst>
              <a:ext uri="{FF2B5EF4-FFF2-40B4-BE49-F238E27FC236}">
                <a16:creationId xmlns:a16="http://schemas.microsoft.com/office/drawing/2014/main" id="{2DBC11CB-C89E-9B43-A579-8C841AE3E8C6}"/>
              </a:ext>
            </a:extLst>
          </p:cNvPr>
          <p:cNvSpPr>
            <a:spLocks noGrp="1"/>
          </p:cNvSpPr>
          <p:nvPr>
            <p:ph type="pic" sz="quarter" idx="11"/>
          </p:nvPr>
        </p:nvSpPr>
        <p:spPr>
          <a:xfrm>
            <a:off x="3197695" y="277833"/>
            <a:ext cx="5403195" cy="4178839"/>
          </a:xfrm>
        </p:spPr>
        <p:txBody>
          <a:bodyPr/>
          <a:lstStyle/>
          <a:p>
            <a:endParaRPr lang="en-US" dirty="0"/>
          </a:p>
        </p:txBody>
      </p:sp>
      <p:sp>
        <p:nvSpPr>
          <p:cNvPr id="14" name="Rectangle 6">
            <a:extLst>
              <a:ext uri="{FF2B5EF4-FFF2-40B4-BE49-F238E27FC236}">
                <a16:creationId xmlns:a16="http://schemas.microsoft.com/office/drawing/2014/main" id="{8077EF14-7456-D04F-BE73-380D20D60596}"/>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7" name="Rectangle 5">
            <a:extLst>
              <a:ext uri="{FF2B5EF4-FFF2-40B4-BE49-F238E27FC236}">
                <a16:creationId xmlns:a16="http://schemas.microsoft.com/office/drawing/2014/main" id="{285BD605-07F7-1147-8D6C-2F11A3570AF1}"/>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90427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A883209-D53C-4848-B906-5BB5730B19BA}"/>
              </a:ext>
            </a:extLst>
          </p:cNvPr>
          <p:cNvSpPr>
            <a:spLocks noGrp="1" noChangeArrowheads="1"/>
          </p:cNvSpPr>
          <p:nvPr>
            <p:ph type="title"/>
          </p:nvPr>
        </p:nvSpPr>
        <p:spPr bwMode="auto">
          <a:xfrm>
            <a:off x="547077" y="277833"/>
            <a:ext cx="8056359" cy="32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a:p>
        </p:txBody>
      </p:sp>
      <p:cxnSp>
        <p:nvCxnSpPr>
          <p:cNvPr id="8" name="Straight Connector 7">
            <a:extLst>
              <a:ext uri="{FF2B5EF4-FFF2-40B4-BE49-F238E27FC236}">
                <a16:creationId xmlns:a16="http://schemas.microsoft.com/office/drawing/2014/main" id="{31DC8442-763C-5942-9662-31A75123BE44}"/>
              </a:ext>
            </a:extLst>
          </p:cNvPr>
          <p:cNvCxnSpPr>
            <a:cxnSpLocks/>
          </p:cNvCxnSpPr>
          <p:nvPr userDrawn="1"/>
        </p:nvCxnSpPr>
        <p:spPr bwMode="auto">
          <a:xfrm>
            <a:off x="546140" y="832982"/>
            <a:ext cx="712726" cy="0"/>
          </a:xfrm>
          <a:prstGeom prst="line">
            <a:avLst/>
          </a:prstGeom>
          <a:solidFill>
            <a:schemeClr val="accent1"/>
          </a:solidFill>
          <a:ln w="44450" cap="flat" cmpd="sng" algn="ctr">
            <a:solidFill>
              <a:schemeClr val="accent1"/>
            </a:solidFill>
            <a:prstDash val="solid"/>
            <a:round/>
            <a:headEnd type="none" w="med" len="med"/>
            <a:tailEnd type="none" w="med" len="med"/>
          </a:ln>
          <a:effectLst/>
        </p:spPr>
      </p:cxnSp>
      <p:sp>
        <p:nvSpPr>
          <p:cNvPr id="12" name="Rectangle 6">
            <a:extLst>
              <a:ext uri="{FF2B5EF4-FFF2-40B4-BE49-F238E27FC236}">
                <a16:creationId xmlns:a16="http://schemas.microsoft.com/office/drawing/2014/main" id="{34DAC652-630D-C24C-8068-8C6CEC33C62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6" name="Rectangle 5">
            <a:extLst>
              <a:ext uri="{FF2B5EF4-FFF2-40B4-BE49-F238E27FC236}">
                <a16:creationId xmlns:a16="http://schemas.microsoft.com/office/drawing/2014/main" id="{EB7394F5-D179-044D-B2D0-48641613627E}"/>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29284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34DAC652-630D-C24C-8068-8C6CEC33C62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6" name="Rectangle 5">
            <a:extLst>
              <a:ext uri="{FF2B5EF4-FFF2-40B4-BE49-F238E27FC236}">
                <a16:creationId xmlns:a16="http://schemas.microsoft.com/office/drawing/2014/main" id="{EB7394F5-D179-044D-B2D0-48641613627E}"/>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43751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547077" y="286457"/>
            <a:ext cx="8056359" cy="302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76" y="1070975"/>
            <a:ext cx="8056359" cy="3385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8" name="Rectangle 5"/>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pic>
        <p:nvPicPr>
          <p:cNvPr id="4" name="Picture 3">
            <a:extLst>
              <a:ext uri="{FF2B5EF4-FFF2-40B4-BE49-F238E27FC236}">
                <a16:creationId xmlns:a16="http://schemas.microsoft.com/office/drawing/2014/main" id="{F08D82E3-0FDB-F346-B14F-C9CEB52B9B4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46139" y="4574500"/>
            <a:ext cx="1401657" cy="412758"/>
          </a:xfrm>
          <a:prstGeom prst="rect">
            <a:avLst/>
          </a:prstGeom>
        </p:spPr>
      </p:pic>
    </p:spTree>
  </p:cSld>
  <p:clrMap bg1="lt1" tx1="dk1" bg2="lt2" tx2="dk2" accent1="accent1" accent2="accent2" accent3="accent3" accent4="accent4" accent5="accent5" accent6="accent6" hlink="hlink" folHlink="folHlink"/>
  <p:sldLayoutIdLst>
    <p:sldLayoutId id="2147484538" r:id="rId1"/>
    <p:sldLayoutId id="2147484539" r:id="rId2"/>
    <p:sldLayoutId id="2147484545" r:id="rId3"/>
    <p:sldLayoutId id="2147484522" r:id="rId4"/>
    <p:sldLayoutId id="2147484518" r:id="rId5"/>
    <p:sldLayoutId id="2147484535" r:id="rId6"/>
    <p:sldLayoutId id="2147484536" r:id="rId7"/>
    <p:sldLayoutId id="2147484534" r:id="rId8"/>
    <p:sldLayoutId id="2147484537" r:id="rId9"/>
    <p:sldLayoutId id="2147484547" r:id="rId10"/>
  </p:sldLayoutIdLst>
  <p:hf hdr="0" dt="0"/>
  <p:txStyles>
    <p:titleStyle>
      <a:lvl1pPr algn="l" rtl="0" eaLnBrk="1" fontAlgn="base" hangingPunct="1">
        <a:lnSpc>
          <a:spcPct val="80000"/>
        </a:lnSpc>
        <a:spcBef>
          <a:spcPct val="0"/>
        </a:spcBef>
        <a:spcAft>
          <a:spcPct val="0"/>
        </a:spcAft>
        <a:defRPr sz="2400" b="1" i="0">
          <a:solidFill>
            <a:schemeClr val="accent3"/>
          </a:solidFill>
          <a:latin typeface="Calibri" panose="020F0502020204030204" pitchFamily="34" charset="0"/>
          <a:ea typeface="MS PGothic" pitchFamily="34" charset="-128"/>
          <a:cs typeface="Calibri" panose="020F0502020204030204" pitchFamily="34" charset="0"/>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600">
          <a:solidFill>
            <a:schemeClr val="tx2"/>
          </a:solidFill>
          <a:latin typeface="Calibri" panose="020F0502020204030204" pitchFamily="34" charset="0"/>
          <a:ea typeface="MS PGothic" pitchFamily="34" charset="-128"/>
          <a:cs typeface="Calibri" panose="020F0502020204030204" pitchFamily="34" charset="0"/>
        </a:defRPr>
      </a:lvl1pPr>
      <a:lvl2pPr marL="502920" indent="-228600" algn="l" rtl="0" eaLnBrk="1" fontAlgn="base" hangingPunct="1">
        <a:spcBef>
          <a:spcPts val="600"/>
        </a:spcBef>
        <a:spcAft>
          <a:spcPct val="0"/>
        </a:spcAft>
        <a:buClr>
          <a:schemeClr val="accent1"/>
        </a:buClr>
        <a:buFont typeface="Arial" panose="020B0604020202020204" pitchFamily="34" charset="0"/>
        <a:buChar char="•"/>
        <a:defRPr sz="1400">
          <a:solidFill>
            <a:schemeClr val="tx2"/>
          </a:solidFill>
          <a:latin typeface="Calibri" panose="020F0502020204030204" pitchFamily="34" charset="0"/>
          <a:ea typeface="MS PGothic" pitchFamily="34" charset="-128"/>
          <a:cs typeface="Calibri" panose="020F0502020204030204" pitchFamily="34" charset="0"/>
        </a:defRPr>
      </a:lvl2pPr>
      <a:lvl3pPr marL="914400" indent="-228600" algn="l" rtl="0" eaLnBrk="1" fontAlgn="base" hangingPunct="1">
        <a:spcBef>
          <a:spcPts val="600"/>
        </a:spcBef>
        <a:spcAft>
          <a:spcPct val="0"/>
        </a:spcAft>
        <a:buClr>
          <a:schemeClr val="accent2"/>
        </a:buClr>
        <a:buFont typeface="Apple Symbols" panose="02000000000000000000" pitchFamily="2" charset="-79"/>
        <a:buChar char="⎻"/>
        <a:defRPr sz="1200">
          <a:solidFill>
            <a:schemeClr val="tx2"/>
          </a:solidFill>
          <a:latin typeface="Calibri" panose="020F0502020204030204" pitchFamily="34" charset="0"/>
          <a:ea typeface="MS PGothic" pitchFamily="34" charset="-128"/>
          <a:cs typeface="Calibri" panose="020F0502020204030204" pitchFamily="34" charset="0"/>
        </a:defRPr>
      </a:lvl3pPr>
      <a:lvl4pPr marL="1325880" indent="-228600" algn="l" rtl="0" eaLnBrk="1" fontAlgn="base" hangingPunct="1">
        <a:spcBef>
          <a:spcPts val="600"/>
        </a:spcBef>
        <a:spcAft>
          <a:spcPct val="0"/>
        </a:spcAft>
        <a:buClr>
          <a:schemeClr val="accent1"/>
        </a:buClr>
        <a:buFont typeface="Arial" panose="020B0604020202020204" pitchFamily="34" charset="0"/>
        <a:buChar char="•"/>
        <a:defRPr sz="1100" baseline="0">
          <a:solidFill>
            <a:schemeClr val="tx2"/>
          </a:solidFill>
          <a:latin typeface="Calibri" panose="020F0502020204030204" pitchFamily="34" charset="0"/>
          <a:ea typeface="MS PGothic" pitchFamily="34" charset="-128"/>
          <a:cs typeface="Calibri" panose="020F0502020204030204" pitchFamily="34" charset="0"/>
        </a:defRPr>
      </a:lvl4pPr>
      <a:lvl5pPr marL="1680210" marR="0" indent="-171450" algn="l" defTabSz="914400" rtl="0" eaLnBrk="1" fontAlgn="base" latinLnBrk="0" hangingPunct="1">
        <a:lnSpc>
          <a:spcPct val="100000"/>
        </a:lnSpc>
        <a:spcBef>
          <a:spcPts val="600"/>
        </a:spcBef>
        <a:spcAft>
          <a:spcPct val="0"/>
        </a:spcAft>
        <a:buClr>
          <a:schemeClr val="accent2"/>
        </a:buClr>
        <a:buSzTx/>
        <a:buFont typeface="Apple Symbols" panose="02000000000000000000" pitchFamily="2" charset="-79"/>
        <a:buChar char="⎻"/>
        <a:tabLst/>
        <a:defRPr sz="1000" b="0" baseline="0">
          <a:solidFill>
            <a:schemeClr val="tx2"/>
          </a:solidFill>
          <a:latin typeface="Calibri" panose="020F0502020204030204" pitchFamily="34" charset="0"/>
          <a:ea typeface="MS PGothic" pitchFamily="34" charset="-128"/>
          <a:cs typeface="Calibri" panose="020F0502020204030204" pitchFamily="34" charset="0"/>
        </a:defRPr>
      </a:lvl5pPr>
      <a:lvl6pPr marL="2514600" indent="-228600" algn="l" rtl="0" eaLnBrk="1" fontAlgn="base" hangingPunct="1">
        <a:spcBef>
          <a:spcPct val="20000"/>
        </a:spcBef>
        <a:spcAft>
          <a:spcPct val="0"/>
        </a:spcAft>
        <a:buChar char="»"/>
        <a:defRPr sz="1600" b="1">
          <a:solidFill>
            <a:srgbClr val="727274"/>
          </a:solidFill>
          <a:latin typeface="+mn-lt"/>
          <a:ea typeface="+mn-ea"/>
        </a:defRPr>
      </a:lvl6pPr>
      <a:lvl7pPr marL="2971800" indent="-228600" algn="l" rtl="0" eaLnBrk="1" fontAlgn="base" hangingPunct="1">
        <a:spcBef>
          <a:spcPct val="20000"/>
        </a:spcBef>
        <a:spcAft>
          <a:spcPct val="0"/>
        </a:spcAft>
        <a:buChar char="»"/>
        <a:defRPr sz="1300" b="1">
          <a:solidFill>
            <a:srgbClr val="727274"/>
          </a:solidFill>
          <a:latin typeface="+mn-lt"/>
          <a:ea typeface="+mn-ea"/>
        </a:defRPr>
      </a:lvl7pPr>
      <a:lvl8pPr marL="3429000" indent="-228600" algn="l" rtl="0" eaLnBrk="1" fontAlgn="base" hangingPunct="1">
        <a:spcBef>
          <a:spcPct val="20000"/>
        </a:spcBef>
        <a:spcAft>
          <a:spcPct val="0"/>
        </a:spcAft>
        <a:buChar char="»"/>
        <a:defRPr sz="16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44DFFE22-F8A6-A54C-98B7-1B79FF122DD2}"/>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Tree>
    <p:extLst>
      <p:ext uri="{BB962C8B-B14F-4D97-AF65-F5344CB8AC3E}">
        <p14:creationId xmlns:p14="http://schemas.microsoft.com/office/powerpoint/2010/main" val="3687961279"/>
      </p:ext>
    </p:extLst>
  </p:cSld>
  <p:clrMap bg1="lt1" tx1="dk1" bg2="lt2" tx2="dk2" accent1="accent1" accent2="accent2" accent3="accent3" accent4="accent4" accent5="accent5" accent6="accent6" hlink="hlink" folHlink="folHlink"/>
  <p:sldLayoutIdLst>
    <p:sldLayoutId id="2147484540" r:id="rId1"/>
    <p:sldLayoutId id="2147484530" r:id="rId2"/>
    <p:sldLayoutId id="2147484542" r:id="rId3"/>
    <p:sldLayoutId id="2147484541" r:id="rId4"/>
    <p:sldLayoutId id="2147484544" r:id="rId5"/>
    <p:sldLayoutId id="2147484543" r:id="rId6"/>
  </p:sldLayoutIdLst>
  <p:hf hdr="0" dt="0"/>
  <p:txStyles>
    <p:titleStyle>
      <a:lvl1pPr algn="l" rtl="0" eaLnBrk="1" fontAlgn="base" hangingPunct="1">
        <a:lnSpc>
          <a:spcPct val="80000"/>
        </a:lnSpc>
        <a:spcBef>
          <a:spcPct val="0"/>
        </a:spcBef>
        <a:spcAft>
          <a:spcPct val="0"/>
        </a:spcAft>
        <a:defRPr sz="2600" b="1" i="0">
          <a:solidFill>
            <a:schemeClr val="accent1"/>
          </a:solidFill>
          <a:latin typeface="Arial" panose="020B0604020202020204" pitchFamily="34" charset="0"/>
          <a:ea typeface="MS PGothic" pitchFamily="34" charset="-128"/>
          <a:cs typeface="Arial" panose="020B0604020202020204" pitchFamily="34" charset="0"/>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Arial" panose="020B0604020202020204" pitchFamily="34" charset="0"/>
          <a:ea typeface="MS PGothic" pitchFamily="34" charset="-128"/>
          <a:cs typeface="Arial" panose="020B0604020202020204" pitchFamily="34" charset="0"/>
        </a:defRPr>
      </a:lvl1pPr>
      <a:lvl2pPr marL="502920" indent="-228600" algn="l" rtl="0" eaLnBrk="1" fontAlgn="base" hangingPunct="1">
        <a:spcBef>
          <a:spcPts val="600"/>
        </a:spcBef>
        <a:spcAft>
          <a:spcPct val="0"/>
        </a:spcAft>
        <a:buClr>
          <a:schemeClr val="accent1"/>
        </a:buClr>
        <a:buFont typeface="Arial" panose="020B0604020202020204" pitchFamily="34" charset="0"/>
        <a:buChar char="•"/>
        <a:defRPr sz="1400">
          <a:solidFill>
            <a:schemeClr val="tx1">
              <a:lumMod val="65000"/>
              <a:lumOff val="35000"/>
            </a:schemeClr>
          </a:solidFill>
          <a:latin typeface="Arial" panose="020B0604020202020204" pitchFamily="34" charset="0"/>
          <a:ea typeface="MS PGothic" pitchFamily="34" charset="-128"/>
          <a:cs typeface="Arial" panose="020B0604020202020204" pitchFamily="34" charset="0"/>
        </a:defRPr>
      </a:lvl2pPr>
      <a:lvl3pPr marL="914400" indent="-228600" algn="l" rtl="0" eaLnBrk="1" fontAlgn="base" hangingPunct="1">
        <a:spcBef>
          <a:spcPts val="600"/>
        </a:spcBef>
        <a:spcAft>
          <a:spcPct val="0"/>
        </a:spcAft>
        <a:buClr>
          <a:schemeClr val="accent1"/>
        </a:buClr>
        <a:buFont typeface="Arial" panose="020B0604020202020204" pitchFamily="34" charset="0"/>
        <a:buChar char="•"/>
        <a:defRPr sz="1200">
          <a:solidFill>
            <a:schemeClr val="tx1">
              <a:lumMod val="65000"/>
              <a:lumOff val="35000"/>
            </a:schemeClr>
          </a:solidFill>
          <a:latin typeface="Arial" panose="020B0604020202020204" pitchFamily="34" charset="0"/>
          <a:ea typeface="MS PGothic" pitchFamily="34" charset="-128"/>
          <a:cs typeface="Arial" panose="020B0604020202020204" pitchFamily="34" charset="0"/>
        </a:defRPr>
      </a:lvl3pPr>
      <a:lvl4pPr marL="1325880" indent="-228600" algn="l" rtl="0" eaLnBrk="1" fontAlgn="base" hangingPunct="1">
        <a:spcBef>
          <a:spcPts val="600"/>
        </a:spcBef>
        <a:spcAft>
          <a:spcPct val="0"/>
        </a:spcAft>
        <a:buClr>
          <a:schemeClr val="accent1"/>
        </a:buClr>
        <a:buFont typeface="Arial" panose="020B0604020202020204" pitchFamily="34" charset="0"/>
        <a:buChar char="•"/>
        <a:defRPr sz="1100" baseline="0">
          <a:solidFill>
            <a:schemeClr val="tx1">
              <a:lumMod val="65000"/>
              <a:lumOff val="35000"/>
            </a:schemeClr>
          </a:solidFill>
          <a:latin typeface="Arial" panose="020B0604020202020204" pitchFamily="34" charset="0"/>
          <a:ea typeface="MS PGothic" pitchFamily="34" charset="-128"/>
          <a:cs typeface="Arial" panose="020B0604020202020204" pitchFamily="34" charset="0"/>
        </a:defRPr>
      </a:lvl4pPr>
      <a:lvl5pPr marL="1680210" marR="0" indent="-171450" algn="l" defTabSz="914400" rtl="0" eaLnBrk="1" fontAlgn="base" latinLnBrk="0" hangingPunct="1">
        <a:lnSpc>
          <a:spcPct val="100000"/>
        </a:lnSpc>
        <a:spcBef>
          <a:spcPts val="600"/>
        </a:spcBef>
        <a:spcAft>
          <a:spcPct val="0"/>
        </a:spcAft>
        <a:buClr>
          <a:schemeClr val="accent1"/>
        </a:buClr>
        <a:buSzTx/>
        <a:buFont typeface="Arial" panose="020B0604020202020204" pitchFamily="34" charset="0"/>
        <a:buChar char="•"/>
        <a:tabLst/>
        <a:defRPr sz="1000" b="0" baseline="0">
          <a:solidFill>
            <a:schemeClr val="tx1">
              <a:lumMod val="65000"/>
              <a:lumOff val="35000"/>
            </a:schemeClr>
          </a:solidFill>
          <a:latin typeface="Arial" panose="020B0604020202020204" pitchFamily="34" charset="0"/>
          <a:ea typeface="MS PGothic" pitchFamily="34" charset="-128"/>
          <a:cs typeface="Arial" panose="020B0604020202020204" pitchFamily="34" charset="0"/>
        </a:defRPr>
      </a:lvl5pPr>
      <a:lvl6pPr marL="2514600" indent="-228600" algn="l" rtl="0" eaLnBrk="1" fontAlgn="base" hangingPunct="1">
        <a:spcBef>
          <a:spcPct val="20000"/>
        </a:spcBef>
        <a:spcAft>
          <a:spcPct val="0"/>
        </a:spcAft>
        <a:buChar char="»"/>
        <a:defRPr sz="1600" b="1">
          <a:solidFill>
            <a:srgbClr val="727274"/>
          </a:solidFill>
          <a:latin typeface="+mn-lt"/>
          <a:ea typeface="+mn-ea"/>
        </a:defRPr>
      </a:lvl6pPr>
      <a:lvl7pPr marL="2971800" indent="-228600" algn="l" rtl="0" eaLnBrk="1" fontAlgn="base" hangingPunct="1">
        <a:spcBef>
          <a:spcPct val="20000"/>
        </a:spcBef>
        <a:spcAft>
          <a:spcPct val="0"/>
        </a:spcAft>
        <a:buChar char="»"/>
        <a:defRPr sz="1300" b="1">
          <a:solidFill>
            <a:srgbClr val="727274"/>
          </a:solidFill>
          <a:latin typeface="+mn-lt"/>
          <a:ea typeface="+mn-ea"/>
        </a:defRPr>
      </a:lvl7pPr>
      <a:lvl8pPr marL="3429000" indent="-228600" algn="l" rtl="0" eaLnBrk="1" fontAlgn="base" hangingPunct="1">
        <a:spcBef>
          <a:spcPct val="20000"/>
        </a:spcBef>
        <a:spcAft>
          <a:spcPct val="0"/>
        </a:spcAft>
        <a:buChar char="»"/>
        <a:defRPr sz="16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hospitalsafetygrade.org/" TargetMode="External"/><Relationship Id="rId2" Type="http://schemas.openxmlformats.org/officeDocument/2006/relationships/hyperlink" Target="https://ratings.leapfroggroup.or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hospitalsafetygrade.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data.cms.gov/"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www.hospitalsafetygrade.org/data-review"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hospitalsafetygrade.org/for-hospitals/key-dates-and-information"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leapfroghelpdesk.zendesk.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hospitalsafetygrade.org/for-hospitals/key-dates-and-information" TargetMode="External"/><Relationship Id="rId2" Type="http://schemas.openxmlformats.org/officeDocument/2006/relationships/hyperlink" Target="http://www.hospitalsafetygrade.org/"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leapfroghelpdesk.zendesk.co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hospitalsafetygrade.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ospitalsafetyscore.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DEA98CC-9FA9-0F4E-9DC1-9D9FAF08790A}"/>
              </a:ext>
            </a:extLst>
          </p:cNvPr>
          <p:cNvSpPr>
            <a:spLocks noGrp="1"/>
          </p:cNvSpPr>
          <p:nvPr>
            <p:ph type="subTitle" idx="1"/>
          </p:nvPr>
        </p:nvSpPr>
        <p:spPr>
          <a:xfrm>
            <a:off x="553590" y="3015124"/>
            <a:ext cx="2534076" cy="184666"/>
          </a:xfrm>
        </p:spPr>
        <p:txBody>
          <a:bodyPr/>
          <a:lstStyle/>
          <a:p>
            <a:r>
              <a:rPr lang="en-US" dirty="0"/>
              <a:t>September 28, 2021</a:t>
            </a:r>
          </a:p>
        </p:txBody>
      </p:sp>
      <p:sp>
        <p:nvSpPr>
          <p:cNvPr id="5" name="Text Placeholder 4">
            <a:extLst>
              <a:ext uri="{FF2B5EF4-FFF2-40B4-BE49-F238E27FC236}">
                <a16:creationId xmlns:a16="http://schemas.microsoft.com/office/drawing/2014/main" id="{682FD892-EF38-AC41-8DC8-E84E6A3D8D3D}"/>
              </a:ext>
            </a:extLst>
          </p:cNvPr>
          <p:cNvSpPr>
            <a:spLocks noGrp="1"/>
          </p:cNvSpPr>
          <p:nvPr>
            <p:ph type="body" sz="quarter" idx="10"/>
          </p:nvPr>
        </p:nvSpPr>
        <p:spPr/>
        <p:txBody>
          <a:bodyPr/>
          <a:lstStyle/>
          <a:p>
            <a:r>
              <a:rPr lang="en-US" dirty="0"/>
              <a:t>Fall 2021 Leapfrog Hospital Safety Grade Town Hall Call</a:t>
            </a:r>
          </a:p>
        </p:txBody>
      </p:sp>
    </p:spTree>
    <p:extLst>
      <p:ext uri="{BB962C8B-B14F-4D97-AF65-F5344CB8AC3E}">
        <p14:creationId xmlns:p14="http://schemas.microsoft.com/office/powerpoint/2010/main" val="2469840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16E2-7705-4E60-BE4B-E5362B0BEA92}"/>
              </a:ext>
            </a:extLst>
          </p:cNvPr>
          <p:cNvSpPr>
            <a:spLocks noGrp="1"/>
          </p:cNvSpPr>
          <p:nvPr>
            <p:ph type="title"/>
          </p:nvPr>
        </p:nvSpPr>
        <p:spPr>
          <a:xfrm>
            <a:off x="547077" y="138725"/>
            <a:ext cx="8056359" cy="598305"/>
          </a:xfrm>
        </p:spPr>
        <p:txBody>
          <a:bodyPr/>
          <a:lstStyle/>
          <a:p>
            <a:r>
              <a:rPr lang="en-US" dirty="0"/>
              <a:t>Scoring for the Hand Hygiene measure from the Leapfrog Hospital Survey</a:t>
            </a:r>
          </a:p>
        </p:txBody>
      </p:sp>
      <p:sp>
        <p:nvSpPr>
          <p:cNvPr id="4" name="Slide Number Placeholder 3">
            <a:extLst>
              <a:ext uri="{FF2B5EF4-FFF2-40B4-BE49-F238E27FC236}">
                <a16:creationId xmlns:a16="http://schemas.microsoft.com/office/drawing/2014/main" id="{0DEE497C-9734-463D-AEE9-605B3A27DC49}"/>
              </a:ext>
            </a:extLst>
          </p:cNvPr>
          <p:cNvSpPr>
            <a:spLocks noGrp="1"/>
          </p:cNvSpPr>
          <p:nvPr>
            <p:ph type="sldNum" sz="quarter" idx="4"/>
          </p:nvPr>
        </p:nvSpPr>
        <p:spPr/>
        <p:txBody>
          <a:bodyPr/>
          <a:lstStyle/>
          <a:p>
            <a:fld id="{42C32FFB-F9AE-46F0-A233-A2E628258990}" type="slidenum">
              <a:rPr lang="en-US" smtClean="0"/>
              <a:pPr/>
              <a:t>10</a:t>
            </a:fld>
            <a:endParaRPr lang="en-US" sz="1000" dirty="0"/>
          </a:p>
        </p:txBody>
      </p:sp>
      <p:sp>
        <p:nvSpPr>
          <p:cNvPr id="5" name="Footer Placeholder 4">
            <a:extLst>
              <a:ext uri="{FF2B5EF4-FFF2-40B4-BE49-F238E27FC236}">
                <a16:creationId xmlns:a16="http://schemas.microsoft.com/office/drawing/2014/main" id="{DFB0E9E1-69DB-43BB-90C0-50C4CE0E27D5}"/>
              </a:ext>
            </a:extLst>
          </p:cNvPr>
          <p:cNvSpPr>
            <a:spLocks noGrp="1"/>
          </p:cNvSpPr>
          <p:nvPr>
            <p:ph type="ftr" sz="quarter" idx="3"/>
          </p:nvPr>
        </p:nvSpPr>
        <p:spPr/>
        <p:txBody>
          <a:bodyPr/>
          <a:lstStyle/>
          <a:p>
            <a:endParaRPr lang="en-US" dirty="0"/>
          </a:p>
        </p:txBody>
      </p:sp>
      <p:sp>
        <p:nvSpPr>
          <p:cNvPr id="9" name="Content Placeholder 8">
            <a:extLst>
              <a:ext uri="{FF2B5EF4-FFF2-40B4-BE49-F238E27FC236}">
                <a16:creationId xmlns:a16="http://schemas.microsoft.com/office/drawing/2014/main" id="{9B28732C-42E9-468E-A71A-6C5AEE16CDFE}"/>
              </a:ext>
            </a:extLst>
          </p:cNvPr>
          <p:cNvSpPr>
            <a:spLocks noGrp="1"/>
          </p:cNvSpPr>
          <p:nvPr>
            <p:ph idx="1"/>
          </p:nvPr>
        </p:nvSpPr>
        <p:spPr/>
        <p:txBody>
          <a:bodyPr/>
          <a:lstStyle/>
          <a:p>
            <a:pPr marL="285750" indent="-285750">
              <a:buFont typeface="Arial" panose="020B0604020202020204" pitchFamily="34" charset="0"/>
              <a:buChar char="•"/>
            </a:pPr>
            <a:r>
              <a:rPr lang="en-US" sz="1800"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100 points will be assigned to hospitals that score in the top two performance categories (i.e., Achieved the Standard and Considerable Achievement) based on their Results from the 2021 Leapfrog Hospital Survey.  </a:t>
            </a:r>
          </a:p>
          <a:p>
            <a:pPr marL="285750" indent="-285750">
              <a:buFont typeface="Arial" panose="020B0604020202020204" pitchFamily="34" charset="0"/>
              <a:buChar char="•"/>
            </a:pPr>
            <a:r>
              <a:rPr lang="en-US" sz="1800" kern="1400" dirty="0">
                <a:solidFill>
                  <a:srgbClr val="212120"/>
                </a:solidFill>
                <a:ea typeface="Times New Roman" panose="02020603050405020304" pitchFamily="18" charset="0"/>
                <a:cs typeface="Times New Roman" panose="02020603050405020304" pitchFamily="18" charset="0"/>
              </a:rPr>
              <a:t>N/A will be assigned to </a:t>
            </a:r>
            <a:r>
              <a:rPr lang="en-US" sz="1800" kern="1400" dirty="0">
                <a:effectLst/>
                <a:latin typeface="Calibri" panose="020F0502020204030204" pitchFamily="34" charset="0"/>
                <a:ea typeface="Times New Roman" panose="02020603050405020304" pitchFamily="18" charset="0"/>
                <a:cs typeface="Times New Roman" panose="02020603050405020304" pitchFamily="18" charset="0"/>
              </a:rPr>
              <a:t>hospitals that score in the bottom two performance categories (i.e., Some Achievement and Limited Achievement) meaning that the Hand Hygiene measure will </a:t>
            </a:r>
            <a:r>
              <a:rPr lang="en-US" sz="1800" b="1" u="sng" kern="1400" dirty="0">
                <a:effectLst/>
                <a:latin typeface="Calibri" panose="020F0502020204030204" pitchFamily="34" charset="0"/>
                <a:ea typeface="Times New Roman" panose="02020603050405020304" pitchFamily="18" charset="0"/>
                <a:cs typeface="Times New Roman" panose="02020603050405020304" pitchFamily="18" charset="0"/>
              </a:rPr>
              <a:t>not</a:t>
            </a:r>
            <a:r>
              <a:rPr lang="en-US" sz="1800" kern="1400" dirty="0">
                <a:effectLst/>
                <a:latin typeface="Calibri" panose="020F0502020204030204" pitchFamily="34" charset="0"/>
                <a:ea typeface="Times New Roman" panose="02020603050405020304" pitchFamily="18" charset="0"/>
                <a:cs typeface="Times New Roman" panose="02020603050405020304" pitchFamily="18" charset="0"/>
              </a:rPr>
              <a:t> be used to calculate the fall 2021 Hospital Safety Grade. </a:t>
            </a:r>
          </a:p>
          <a:p>
            <a:pPr marL="285750" indent="-285750">
              <a:buFont typeface="Arial" panose="020B0604020202020204" pitchFamily="34" charset="0"/>
              <a:buChar char="•"/>
            </a:pPr>
            <a:r>
              <a:rPr lang="en-US" sz="1800" kern="1400" dirty="0">
                <a:cs typeface="Times New Roman" panose="02020603050405020304" pitchFamily="18" charset="0"/>
              </a:rPr>
              <a:t>However, the mean and standard deviation for the measures will be calculated using all four performance categories, where:</a:t>
            </a:r>
          </a:p>
          <a:p>
            <a:pPr marL="788670" lvl="1" indent="-285750"/>
            <a:r>
              <a:rPr lang="en-US" kern="1400" dirty="0">
                <a:cs typeface="Times New Roman" panose="02020603050405020304" pitchFamily="18" charset="0"/>
              </a:rPr>
              <a:t>Achieved the standard = 100</a:t>
            </a:r>
          </a:p>
          <a:p>
            <a:pPr marL="788670" lvl="1" indent="-285750"/>
            <a:r>
              <a:rPr lang="en-US" kern="1400" dirty="0">
                <a:cs typeface="Times New Roman" panose="02020603050405020304" pitchFamily="18" charset="0"/>
              </a:rPr>
              <a:t>Considerable achievement = 100</a:t>
            </a:r>
          </a:p>
          <a:p>
            <a:pPr marL="788670" lvl="1" indent="-285750"/>
            <a:r>
              <a:rPr lang="en-US" kern="1400" dirty="0">
                <a:cs typeface="Times New Roman" panose="02020603050405020304" pitchFamily="18" charset="0"/>
              </a:rPr>
              <a:t>Some achievement = 40</a:t>
            </a:r>
          </a:p>
          <a:p>
            <a:pPr marL="788670" lvl="1" indent="-285750"/>
            <a:r>
              <a:rPr lang="en-US" kern="1400" dirty="0">
                <a:cs typeface="Times New Roman" panose="02020603050405020304" pitchFamily="18" charset="0"/>
              </a:rPr>
              <a:t>Limited achievement = 15</a:t>
            </a:r>
            <a:endParaRPr lang="en-US" dirty="0"/>
          </a:p>
        </p:txBody>
      </p:sp>
    </p:spTree>
    <p:extLst>
      <p:ext uri="{BB962C8B-B14F-4D97-AF65-F5344CB8AC3E}">
        <p14:creationId xmlns:p14="http://schemas.microsoft.com/office/powerpoint/2010/main" val="84095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09483-96CA-4122-8F61-C905782C064D}"/>
              </a:ext>
            </a:extLst>
          </p:cNvPr>
          <p:cNvSpPr>
            <a:spLocks noGrp="1"/>
          </p:cNvSpPr>
          <p:nvPr>
            <p:ph type="title"/>
          </p:nvPr>
        </p:nvSpPr>
        <p:spPr>
          <a:xfrm>
            <a:off x="547077" y="138725"/>
            <a:ext cx="8056359" cy="598305"/>
          </a:xfrm>
        </p:spPr>
        <p:txBody>
          <a:bodyPr/>
          <a:lstStyle/>
          <a:p>
            <a:r>
              <a:rPr lang="en-US" dirty="0"/>
              <a:t>Reporting period for the NHSN HAI measures from the Leapfrog Hospital Survey and CMS</a:t>
            </a:r>
          </a:p>
        </p:txBody>
      </p:sp>
      <p:sp>
        <p:nvSpPr>
          <p:cNvPr id="3" name="Content Placeholder 2">
            <a:extLst>
              <a:ext uri="{FF2B5EF4-FFF2-40B4-BE49-F238E27FC236}">
                <a16:creationId xmlns:a16="http://schemas.microsoft.com/office/drawing/2014/main" id="{6381C44D-AFFE-48F4-918D-A4AC9988C13D}"/>
              </a:ext>
            </a:extLst>
          </p:cNvPr>
          <p:cNvSpPr>
            <a:spLocks noGrp="1"/>
          </p:cNvSpPr>
          <p:nvPr>
            <p:ph idx="1"/>
          </p:nvPr>
        </p:nvSpPr>
        <p:spPr/>
        <p:txBody>
          <a:bodyPr/>
          <a:lstStyle/>
          <a:p>
            <a:pPr marL="285750" marR="0" indent="-285750">
              <a:spcBef>
                <a:spcPts val="0"/>
              </a:spcBef>
              <a:spcAft>
                <a:spcPts val="0"/>
              </a:spcAft>
              <a:buFont typeface="Arial" panose="020B0604020202020204" pitchFamily="34" charset="0"/>
              <a:buChar char="•"/>
            </a:pPr>
            <a:r>
              <a:rPr lang="en-US" dirty="0"/>
              <a:t>To align with CMS, Leapfrog updated the reporting period for the July and August NHSN data pulls </a:t>
            </a:r>
            <a:r>
              <a:rPr lang="en-US"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for the five HAI measures on the 2021 Leapfrog Hospital Survey to match the reporting period for the five HAI measures that CMS published in July 2021. </a:t>
            </a:r>
          </a:p>
          <a:p>
            <a:pPr marL="285750" marR="0" indent="-285750">
              <a:spcBef>
                <a:spcPts val="0"/>
              </a:spcBef>
              <a:spcAft>
                <a:spcPts val="0"/>
              </a:spcAft>
              <a:buFont typeface="Arial" panose="020B0604020202020204" pitchFamily="34" charset="0"/>
              <a:buChar char="•"/>
            </a:pPr>
            <a:endParaRPr lang="en-US" kern="1400" dirty="0">
              <a:solidFill>
                <a:srgbClr val="212120"/>
              </a:solidFill>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Therefore, the reporting period for the HAI measures from the 2021 Leapfrog Hospital Survey and CMS will be </a:t>
            </a:r>
            <a:r>
              <a:rPr lang="en-US" b="1"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04/01/2019 - 12/31/2019 AND 07/01/2020 - 09/30/2020</a:t>
            </a:r>
            <a:r>
              <a:rPr lang="en-US"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 (2019Q2-2019Q4 AND 2020Q3)</a:t>
            </a:r>
            <a:r>
              <a:rPr lang="en-US" b="1"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b="1" kern="1400" dirty="0">
              <a:solidFill>
                <a:srgbClr val="212120"/>
              </a:solidFill>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In addition, Leapfrog will provide a footnote on the Survey Results </a:t>
            </a:r>
            <a:r>
              <a:rPr lang="en-US" u="sng"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website</a:t>
            </a:r>
            <a:r>
              <a:rPr lang="en-US"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 and the Leapfrog Hospital Safety Grade </a:t>
            </a:r>
            <a:r>
              <a:rPr lang="en-US" u="sng"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website</a:t>
            </a:r>
            <a:r>
              <a:rPr lang="en-US"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 for each of the five HAI measure scores to indicate that the standardized infection ratio (SIR) includes some data collected during the COVID-19 pandemic.</a:t>
            </a:r>
          </a:p>
          <a:p>
            <a:pPr marL="0" marR="0">
              <a:spcBef>
                <a:spcPts val="0"/>
              </a:spcBef>
              <a:spcAft>
                <a:spcPts val="0"/>
              </a:spcAft>
            </a:pPr>
            <a:r>
              <a:rPr lang="en-US" sz="1800" b="1"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BDD23FF-C1A6-40D9-B1C5-620B982D7220}"/>
              </a:ext>
            </a:extLst>
          </p:cNvPr>
          <p:cNvSpPr>
            <a:spLocks noGrp="1"/>
          </p:cNvSpPr>
          <p:nvPr>
            <p:ph type="sldNum" sz="quarter" idx="4"/>
          </p:nvPr>
        </p:nvSpPr>
        <p:spPr/>
        <p:txBody>
          <a:bodyPr/>
          <a:lstStyle/>
          <a:p>
            <a:fld id="{42C32FFB-F9AE-46F0-A233-A2E628258990}" type="slidenum">
              <a:rPr lang="en-US" smtClean="0"/>
              <a:pPr/>
              <a:t>11</a:t>
            </a:fld>
            <a:endParaRPr lang="en-US" sz="1000" dirty="0"/>
          </a:p>
        </p:txBody>
      </p:sp>
      <p:sp>
        <p:nvSpPr>
          <p:cNvPr id="5" name="Footer Placeholder 4">
            <a:extLst>
              <a:ext uri="{FF2B5EF4-FFF2-40B4-BE49-F238E27FC236}">
                <a16:creationId xmlns:a16="http://schemas.microsoft.com/office/drawing/2014/main" id="{0F9FF2A9-34B6-4203-A89B-BF78525AF73F}"/>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92955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9D3A-BFBF-4C03-AEE2-019D5A1B32F0}"/>
              </a:ext>
            </a:extLst>
          </p:cNvPr>
          <p:cNvSpPr>
            <a:spLocks noGrp="1"/>
          </p:cNvSpPr>
          <p:nvPr>
            <p:ph type="title"/>
          </p:nvPr>
        </p:nvSpPr>
        <p:spPr>
          <a:xfrm>
            <a:off x="547077" y="286457"/>
            <a:ext cx="8056359" cy="302840"/>
          </a:xfrm>
        </p:spPr>
        <p:txBody>
          <a:bodyPr/>
          <a:lstStyle/>
          <a:p>
            <a:r>
              <a:rPr lang="en-US" dirty="0"/>
              <a:t>Replacing 6 individual PSI measures with PSI 90</a:t>
            </a:r>
          </a:p>
        </p:txBody>
      </p:sp>
      <p:sp>
        <p:nvSpPr>
          <p:cNvPr id="3" name="Content Placeholder 2">
            <a:extLst>
              <a:ext uri="{FF2B5EF4-FFF2-40B4-BE49-F238E27FC236}">
                <a16:creationId xmlns:a16="http://schemas.microsoft.com/office/drawing/2014/main" id="{0C86FE7B-09C6-4525-87A3-6A99FF495C50}"/>
              </a:ext>
            </a:extLst>
          </p:cNvPr>
          <p:cNvSpPr>
            <a:spLocks noGrp="1"/>
          </p:cNvSpPr>
          <p:nvPr>
            <p:ph idx="1"/>
          </p:nvPr>
        </p:nvSpPr>
        <p:spPr/>
        <p:txBody>
          <a:bodyPr/>
          <a:lstStyle/>
          <a:p>
            <a:pPr marL="285750" marR="0" indent="-285750">
              <a:spcBef>
                <a:spcPts val="0"/>
              </a:spcBef>
              <a:spcAft>
                <a:spcPts val="0"/>
              </a:spcAft>
              <a:buFont typeface="Arial" panose="020B0604020202020204" pitchFamily="34" charset="0"/>
              <a:buChar char="•"/>
            </a:pPr>
            <a:r>
              <a:rPr lang="en-US" sz="1800"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To align with CMS’ efforts to reduce harm to patients from medical and surgical complications, Leapfrog will replace six of the seven individual PSIs in the Leapfrog Hospital Safety Grade with the CMS Medicare PSI 90: Patient Safety and Adverse Events </a:t>
            </a:r>
            <a:r>
              <a:rPr lang="en-US" sz="1800" kern="1400" dirty="0">
                <a:solidFill>
                  <a:srgbClr val="212120"/>
                </a:solidFill>
                <a:ea typeface="Times New Roman" panose="02020603050405020304" pitchFamily="18" charset="0"/>
                <a:cs typeface="Times New Roman" panose="02020603050405020304" pitchFamily="18" charset="0"/>
              </a:rPr>
              <a:t>C</a:t>
            </a:r>
            <a:r>
              <a:rPr lang="en-US" sz="1800"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omposite measure, which is made up of 10 component PSIs. </a:t>
            </a:r>
          </a:p>
          <a:p>
            <a:pPr marR="0">
              <a:spcBef>
                <a:spcPts val="0"/>
              </a:spcBef>
              <a:spcAft>
                <a:spcPts val="0"/>
              </a:spcAft>
            </a:pPr>
            <a:endParaRPr lang="en-US" sz="1800"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400" dirty="0">
                <a:solidFill>
                  <a:srgbClr val="212120"/>
                </a:solidFill>
                <a:ea typeface="Times New Roman" panose="02020603050405020304" pitchFamily="18" charset="0"/>
                <a:cs typeface="Times New Roman" panose="02020603050405020304" pitchFamily="18" charset="0"/>
              </a:rPr>
              <a:t>Therefore, </a:t>
            </a:r>
            <a:r>
              <a:rPr lang="en-US" sz="1800"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starting this fall, the Hospital Safety Grade will include two PSIs: </a:t>
            </a:r>
          </a:p>
          <a:p>
            <a:pPr marL="788670" lvl="1" indent="-285750">
              <a:spcBef>
                <a:spcPts val="0"/>
              </a:spcBef>
              <a:spcAft>
                <a:spcPts val="0"/>
              </a:spcAft>
            </a:pPr>
            <a:r>
              <a:rPr lang="en-US" sz="1600"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PSI 4: Death Rate among Surgical Inpatients with Serious Treatable Conditions</a:t>
            </a:r>
          </a:p>
          <a:p>
            <a:pPr marL="788670" lvl="1" indent="-285750">
              <a:spcBef>
                <a:spcPts val="0"/>
              </a:spcBef>
              <a:spcAft>
                <a:spcPts val="0"/>
              </a:spcAft>
            </a:pPr>
            <a:r>
              <a:rPr lang="en-US" sz="1600" kern="1400" dirty="0">
                <a:solidFill>
                  <a:srgbClr val="212120"/>
                </a:solidFill>
                <a:ea typeface="Times New Roman" panose="02020603050405020304" pitchFamily="18" charset="0"/>
                <a:cs typeface="Times New Roman" panose="02020603050405020304" pitchFamily="18" charset="0"/>
              </a:rPr>
              <a:t>CMS </a:t>
            </a:r>
            <a:r>
              <a:rPr lang="en-US" sz="1600"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PSI 90: Patient Safety and Adverse Events Composite</a:t>
            </a:r>
          </a:p>
          <a:p>
            <a:pPr marR="0">
              <a:spcBef>
                <a:spcPts val="0"/>
              </a:spcBef>
              <a:spcAft>
                <a:spcPts val="0"/>
              </a:spcAft>
            </a:pPr>
            <a:endParaRPr lang="en-US" sz="1800" kern="1400" dirty="0">
              <a:solidFill>
                <a:srgbClr val="212120"/>
              </a:solidFill>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For the purposes of public reporting on the Hospital Safety Grade </a:t>
            </a:r>
            <a:r>
              <a:rPr lang="en-US" sz="1800" u="sng"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website</a:t>
            </a:r>
            <a:r>
              <a:rPr lang="en-US" sz="1800"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 Leapfrog will display performance on each of the 10 component PSIs included in PSI 90, along with performance on PSI 90. </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AA5A21A-CE9D-4A0A-8762-22DB97BEDE5B}"/>
              </a:ext>
            </a:extLst>
          </p:cNvPr>
          <p:cNvSpPr>
            <a:spLocks noGrp="1"/>
          </p:cNvSpPr>
          <p:nvPr>
            <p:ph type="sldNum" sz="quarter" idx="4"/>
          </p:nvPr>
        </p:nvSpPr>
        <p:spPr/>
        <p:txBody>
          <a:bodyPr/>
          <a:lstStyle/>
          <a:p>
            <a:fld id="{42C32FFB-F9AE-46F0-A233-A2E628258990}" type="slidenum">
              <a:rPr lang="en-US" smtClean="0"/>
              <a:pPr/>
              <a:t>12</a:t>
            </a:fld>
            <a:endParaRPr lang="en-US" sz="1000" dirty="0"/>
          </a:p>
        </p:txBody>
      </p:sp>
      <p:sp>
        <p:nvSpPr>
          <p:cNvPr id="5" name="Footer Placeholder 4">
            <a:extLst>
              <a:ext uri="{FF2B5EF4-FFF2-40B4-BE49-F238E27FC236}">
                <a16:creationId xmlns:a16="http://schemas.microsoft.com/office/drawing/2014/main" id="{280F5742-4110-438B-8510-FD5F2158C5B2}"/>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1724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B4D4-FD9F-4B18-95A9-68C8EB07D0F3}"/>
              </a:ext>
            </a:extLst>
          </p:cNvPr>
          <p:cNvSpPr>
            <a:spLocks noGrp="1"/>
          </p:cNvSpPr>
          <p:nvPr>
            <p:ph type="title"/>
          </p:nvPr>
        </p:nvSpPr>
        <p:spPr>
          <a:xfrm>
            <a:off x="547077" y="138725"/>
            <a:ext cx="8056359" cy="598305"/>
          </a:xfrm>
        </p:spPr>
        <p:txBody>
          <a:bodyPr/>
          <a:lstStyle/>
          <a:p>
            <a:r>
              <a:rPr lang="en-US" dirty="0"/>
              <a:t>New standard weight calculation to account for the use of composite measures (i.e., PSI 90)</a:t>
            </a:r>
          </a:p>
        </p:txBody>
      </p:sp>
      <p:sp>
        <p:nvSpPr>
          <p:cNvPr id="3" name="Content Placeholder 2">
            <a:extLst>
              <a:ext uri="{FF2B5EF4-FFF2-40B4-BE49-F238E27FC236}">
                <a16:creationId xmlns:a16="http://schemas.microsoft.com/office/drawing/2014/main" id="{9CAE8668-C558-4BE3-96B8-CF4CBAD0D323}"/>
              </a:ext>
            </a:extLst>
          </p:cNvPr>
          <p:cNvSpPr>
            <a:spLocks noGrp="1"/>
          </p:cNvSpPr>
          <p:nvPr>
            <p:ph idx="1"/>
          </p:nvPr>
        </p:nvSpPr>
        <p:spPr/>
        <p:txBody>
          <a:bodyPr/>
          <a:lstStyle/>
          <a:p>
            <a:pPr marL="285750" marR="0" indent="-285750">
              <a:spcBef>
                <a:spcPts val="0"/>
              </a:spcBef>
              <a:spcAft>
                <a:spcPts val="0"/>
              </a:spcAft>
              <a:buFont typeface="Arial" panose="020B0604020202020204" pitchFamily="34" charset="0"/>
              <a:buChar char="•"/>
            </a:pPr>
            <a:r>
              <a:rPr lang="en-US"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Starting with the fall 2021 Safety Grade, the number of component measures (i.e., 10 </a:t>
            </a:r>
            <a:r>
              <a:rPr lang="en-US" kern="1400" dirty="0">
                <a:solidFill>
                  <a:srgbClr val="212120"/>
                </a:solidFill>
                <a:ea typeface="Times New Roman" panose="02020603050405020304" pitchFamily="18" charset="0"/>
                <a:cs typeface="Times New Roman" panose="02020603050405020304" pitchFamily="18" charset="0"/>
              </a:rPr>
              <a:t>component</a:t>
            </a:r>
            <a:r>
              <a:rPr lang="en-US"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 measures for PSI 90) will be included in the weight score calculation. </a:t>
            </a:r>
          </a:p>
          <a:p>
            <a:pPr marL="0" marR="0">
              <a:spcBef>
                <a:spcPts val="0"/>
              </a:spcBef>
              <a:spcAft>
                <a:spcPts val="0"/>
              </a:spcAft>
            </a:pPr>
            <a:endParaRPr lang="en-US" sz="1400" b="1" kern="1400" dirty="0">
              <a:solidFill>
                <a:srgbClr val="212120"/>
              </a:solidFill>
              <a:effectLst/>
              <a:ea typeface="Times New Roman" panose="02020603050405020304" pitchFamily="18" charset="0"/>
            </a:endParaRPr>
          </a:p>
          <a:p>
            <a:pPr marL="0" marR="0">
              <a:spcBef>
                <a:spcPts val="0"/>
              </a:spcBef>
              <a:spcAft>
                <a:spcPts val="0"/>
              </a:spcAft>
            </a:pPr>
            <a:endParaRPr lang="en-US" sz="1400" b="1" kern="1400" dirty="0">
              <a:solidFill>
                <a:srgbClr val="212120"/>
              </a:solidFill>
              <a:ea typeface="Times New Roman" panose="02020603050405020304" pitchFamily="18" charset="0"/>
            </a:endParaRPr>
          </a:p>
          <a:p>
            <a:pPr marL="0" marR="0" algn="ctr">
              <a:spcBef>
                <a:spcPts val="0"/>
              </a:spcBef>
              <a:spcAft>
                <a:spcPts val="0"/>
              </a:spcAft>
            </a:pPr>
            <a:r>
              <a:rPr lang="en-US" sz="2000" b="1" kern="1400" dirty="0">
                <a:solidFill>
                  <a:srgbClr val="212120"/>
                </a:solidFill>
                <a:effectLst/>
                <a:ea typeface="Times New Roman" panose="02020603050405020304" pitchFamily="18" charset="0"/>
              </a:rPr>
              <a:t>Measure Weight Score = </a:t>
            </a:r>
          </a:p>
          <a:p>
            <a:pPr marL="0" marR="0" algn="ctr">
              <a:spcBef>
                <a:spcPts val="0"/>
              </a:spcBef>
              <a:spcAft>
                <a:spcPts val="0"/>
              </a:spcAft>
            </a:pPr>
            <a:r>
              <a:rPr lang="en-US" sz="2000" b="1" kern="1400" dirty="0">
                <a:solidFill>
                  <a:srgbClr val="212120"/>
                </a:solidFill>
                <a:effectLst/>
                <a:ea typeface="Times New Roman" panose="02020603050405020304" pitchFamily="18" charset="0"/>
              </a:rPr>
              <a:t>((Evidence + (Impact x Opportunity x Number of Component Measures</a:t>
            </a:r>
            <a:r>
              <a:rPr lang="en-US" sz="2000" b="1" kern="1400" dirty="0">
                <a:solidFill>
                  <a:srgbClr val="212120"/>
                </a:solidFill>
                <a:ea typeface="Times New Roman" panose="02020603050405020304" pitchFamily="18" charset="0"/>
              </a:rPr>
              <a:t>))</a:t>
            </a:r>
            <a:endParaRPr lang="en-US" sz="2000" b="1" kern="1400" dirty="0">
              <a:solidFill>
                <a:srgbClr val="212120"/>
              </a:solidFill>
              <a:effectLst/>
              <a:ea typeface="Times New Roman" panose="02020603050405020304" pitchFamily="18" charset="0"/>
            </a:endParaRPr>
          </a:p>
          <a:p>
            <a:pPr marL="0" marR="0">
              <a:spcBef>
                <a:spcPts val="0"/>
              </a:spcBef>
              <a:spcAft>
                <a:spcPts val="0"/>
              </a:spcAft>
            </a:pPr>
            <a:r>
              <a:rPr lang="en-US" sz="1800" kern="1400" dirty="0">
                <a:solidFill>
                  <a:srgbClr val="21212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t>For PSI 90, the number of component measures is 10. </a:t>
            </a:r>
          </a:p>
          <a:p>
            <a:pPr marL="285750" indent="-285750">
              <a:buFont typeface="Arial" panose="020B0604020202020204" pitchFamily="34" charset="0"/>
              <a:buChar char="•"/>
            </a:pPr>
            <a:r>
              <a:rPr lang="en-US" dirty="0"/>
              <a:t>For all other measures, the number of component measures is 1. </a:t>
            </a:r>
          </a:p>
        </p:txBody>
      </p:sp>
      <p:sp>
        <p:nvSpPr>
          <p:cNvPr id="4" name="Slide Number Placeholder 3">
            <a:extLst>
              <a:ext uri="{FF2B5EF4-FFF2-40B4-BE49-F238E27FC236}">
                <a16:creationId xmlns:a16="http://schemas.microsoft.com/office/drawing/2014/main" id="{4F6B3796-B9FC-4546-869A-5790CD3957E2}"/>
              </a:ext>
            </a:extLst>
          </p:cNvPr>
          <p:cNvSpPr>
            <a:spLocks noGrp="1"/>
          </p:cNvSpPr>
          <p:nvPr>
            <p:ph type="sldNum" sz="quarter" idx="4"/>
          </p:nvPr>
        </p:nvSpPr>
        <p:spPr/>
        <p:txBody>
          <a:bodyPr/>
          <a:lstStyle/>
          <a:p>
            <a:fld id="{42C32FFB-F9AE-46F0-A233-A2E628258990}" type="slidenum">
              <a:rPr lang="en-US" smtClean="0"/>
              <a:pPr/>
              <a:t>13</a:t>
            </a:fld>
            <a:endParaRPr lang="en-US" sz="1000" dirty="0"/>
          </a:p>
        </p:txBody>
      </p:sp>
      <p:sp>
        <p:nvSpPr>
          <p:cNvPr id="5" name="Footer Placeholder 4">
            <a:extLst>
              <a:ext uri="{FF2B5EF4-FFF2-40B4-BE49-F238E27FC236}">
                <a16:creationId xmlns:a16="http://schemas.microsoft.com/office/drawing/2014/main" id="{97A658E0-7732-48F2-BE09-742F0D4DE16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16448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16B1-A298-4C62-8409-B3C296E08D93}"/>
              </a:ext>
            </a:extLst>
          </p:cNvPr>
          <p:cNvSpPr>
            <a:spLocks noGrp="1"/>
          </p:cNvSpPr>
          <p:nvPr>
            <p:ph type="title"/>
          </p:nvPr>
        </p:nvSpPr>
        <p:spPr>
          <a:xfrm>
            <a:off x="547077" y="286457"/>
            <a:ext cx="8056359" cy="302840"/>
          </a:xfrm>
        </p:spPr>
        <p:txBody>
          <a:bodyPr/>
          <a:lstStyle/>
          <a:p>
            <a:r>
              <a:rPr lang="en-US" dirty="0"/>
              <a:t>Missing data threshold for outcome measures </a:t>
            </a:r>
          </a:p>
        </p:txBody>
      </p:sp>
      <p:sp>
        <p:nvSpPr>
          <p:cNvPr id="3" name="Content Placeholder 2">
            <a:extLst>
              <a:ext uri="{FF2B5EF4-FFF2-40B4-BE49-F238E27FC236}">
                <a16:creationId xmlns:a16="http://schemas.microsoft.com/office/drawing/2014/main" id="{19A7CCA9-5C2F-423D-96E3-E86B66D84B4B}"/>
              </a:ext>
            </a:extLst>
          </p:cNvPr>
          <p:cNvSpPr>
            <a:spLocks noGrp="1"/>
          </p:cNvSpPr>
          <p:nvPr>
            <p:ph idx="1"/>
          </p:nvPr>
        </p:nvSpPr>
        <p:spPr/>
        <p:txBody>
          <a:bodyPr/>
          <a:lstStyle/>
          <a:p>
            <a:pPr marL="285750" indent="-285750">
              <a:buFont typeface="Arial" panose="020B0604020202020204" pitchFamily="34" charset="0"/>
              <a:buChar char="•"/>
            </a:pPr>
            <a:r>
              <a:rPr lang="en-US" dirty="0"/>
              <a:t>Leapfrog originally planned to update the missing data threshold for outcome measures from “missing scores for more than 5 outcome measures or PSI 90” to “missing scores for more than 4 outcome measures or PSI 90.”</a:t>
            </a:r>
          </a:p>
          <a:p>
            <a:pPr marL="285750" indent="-285750">
              <a:buFont typeface="Arial" panose="020B0604020202020204" pitchFamily="34" charset="0"/>
              <a:buChar char="•"/>
            </a:pPr>
            <a:r>
              <a:rPr lang="en-US" dirty="0"/>
              <a:t>Hospitals must have a PSI 90 score to receive a Hospital Safety Grade.</a:t>
            </a:r>
          </a:p>
          <a:p>
            <a:pPr marL="285750" indent="-285750">
              <a:buFont typeface="Arial" panose="020B0604020202020204" pitchFamily="34" charset="0"/>
              <a:buChar char="•"/>
            </a:pPr>
            <a:r>
              <a:rPr lang="en-US" dirty="0"/>
              <a:t>However, following a preliminary analysis of hospitals excluded due to missing data, we determined that this change would exclude hospitals that have historically received a grade based on a similar number of measures. </a:t>
            </a:r>
          </a:p>
          <a:p>
            <a:pPr marL="285750" indent="-285750">
              <a:buFont typeface="Arial" panose="020B0604020202020204" pitchFamily="34" charset="0"/>
              <a:buChar char="•"/>
            </a:pPr>
            <a:r>
              <a:rPr lang="en-US" dirty="0"/>
              <a:t>Therefore, we have not updated the missing data threshold for outcome measures. Hospitals missing scores for more than </a:t>
            </a:r>
            <a:r>
              <a:rPr lang="en-US" b="1" u="sng" dirty="0"/>
              <a:t>5 </a:t>
            </a:r>
            <a:r>
              <a:rPr lang="en-US" dirty="0"/>
              <a:t>outcome measures or </a:t>
            </a:r>
            <a:r>
              <a:rPr lang="en-US" b="1" u="sng" dirty="0"/>
              <a:t>PSI 90</a:t>
            </a:r>
            <a:r>
              <a:rPr lang="en-US" dirty="0"/>
              <a:t> will not receive a fall 2021 Hospital Safety Grade. </a:t>
            </a:r>
          </a:p>
          <a:p>
            <a:pPr marL="285750" indent="-285750">
              <a:buFont typeface="Arial" panose="020B0604020202020204" pitchFamily="34" charset="0"/>
              <a:buChar char="•"/>
            </a:pPr>
            <a:endParaRPr lang="en-US" dirty="0"/>
          </a:p>
          <a:p>
            <a:endParaRPr lang="en-US" dirty="0"/>
          </a:p>
          <a:p>
            <a:r>
              <a:rPr lang="en-US" dirty="0"/>
              <a:t> </a:t>
            </a:r>
          </a:p>
        </p:txBody>
      </p:sp>
      <p:sp>
        <p:nvSpPr>
          <p:cNvPr id="4" name="Slide Number Placeholder 3">
            <a:extLst>
              <a:ext uri="{FF2B5EF4-FFF2-40B4-BE49-F238E27FC236}">
                <a16:creationId xmlns:a16="http://schemas.microsoft.com/office/drawing/2014/main" id="{FFA75451-9619-48DA-A081-420D6A59472A}"/>
              </a:ext>
            </a:extLst>
          </p:cNvPr>
          <p:cNvSpPr>
            <a:spLocks noGrp="1"/>
          </p:cNvSpPr>
          <p:nvPr>
            <p:ph type="sldNum" sz="quarter" idx="4"/>
          </p:nvPr>
        </p:nvSpPr>
        <p:spPr/>
        <p:txBody>
          <a:bodyPr/>
          <a:lstStyle/>
          <a:p>
            <a:fld id="{42C32FFB-F9AE-46F0-A233-A2E628258990}" type="slidenum">
              <a:rPr lang="en-US" smtClean="0"/>
              <a:pPr/>
              <a:t>14</a:t>
            </a:fld>
            <a:endParaRPr lang="en-US" sz="1000" dirty="0"/>
          </a:p>
        </p:txBody>
      </p:sp>
      <p:sp>
        <p:nvSpPr>
          <p:cNvPr id="5" name="Footer Placeholder 4">
            <a:extLst>
              <a:ext uri="{FF2B5EF4-FFF2-40B4-BE49-F238E27FC236}">
                <a16:creationId xmlns:a16="http://schemas.microsoft.com/office/drawing/2014/main" id="{EC4BA91A-8A92-4132-8A64-BE30B584EC44}"/>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71390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AFBB-D4C8-4AAC-AFF8-5D910FC7B71C}"/>
              </a:ext>
            </a:extLst>
          </p:cNvPr>
          <p:cNvSpPr>
            <a:spLocks noGrp="1"/>
          </p:cNvSpPr>
          <p:nvPr>
            <p:ph type="title"/>
          </p:nvPr>
        </p:nvSpPr>
        <p:spPr>
          <a:xfrm>
            <a:off x="547077" y="286457"/>
            <a:ext cx="8056359" cy="302840"/>
          </a:xfrm>
        </p:spPr>
        <p:txBody>
          <a:bodyPr/>
          <a:lstStyle/>
          <a:p>
            <a:r>
              <a:rPr lang="en-US" dirty="0"/>
              <a:t>Reporting Period for DRA HAC Measures </a:t>
            </a:r>
          </a:p>
        </p:txBody>
      </p:sp>
      <p:sp>
        <p:nvSpPr>
          <p:cNvPr id="3" name="Content Placeholder 2">
            <a:extLst>
              <a:ext uri="{FF2B5EF4-FFF2-40B4-BE49-F238E27FC236}">
                <a16:creationId xmlns:a16="http://schemas.microsoft.com/office/drawing/2014/main" id="{A420EEF6-EBB1-492A-B90E-9DB7A7FA5A03}"/>
              </a:ext>
            </a:extLst>
          </p:cNvPr>
          <p:cNvSpPr>
            <a:spLocks noGrp="1"/>
          </p:cNvSpPr>
          <p:nvPr>
            <p:ph idx="1"/>
          </p:nvPr>
        </p:nvSpPr>
        <p:spPr/>
        <p:txBody>
          <a:bodyPr/>
          <a:lstStyle/>
          <a:p>
            <a:pPr marL="285750" indent="-285750">
              <a:buFont typeface="Arial" panose="020B0604020202020204" pitchFamily="34" charset="0"/>
              <a:buChar char="•"/>
            </a:pPr>
            <a:r>
              <a:rPr lang="en-US" dirty="0"/>
              <a:t>Leapfrog anticipated that CMS would publish updated DRA HAC rates on data.cms.gov for the reporting period of 07/01/2018-12/31/2019 by August 31, 2021.</a:t>
            </a:r>
          </a:p>
          <a:p>
            <a:pPr marL="285750" indent="-285750">
              <a:buFont typeface="Arial" panose="020B0604020202020204" pitchFamily="34" charset="0"/>
              <a:buChar char="•"/>
            </a:pPr>
            <a:r>
              <a:rPr lang="en-US" b="0" i="0" dirty="0">
                <a:solidFill>
                  <a:srgbClr val="2F3941"/>
                </a:solidFill>
                <a:effectLst/>
                <a:latin typeface="system-ui"/>
              </a:rPr>
              <a:t>Unfortunately, CMS did not update the DRA HAC rate on </a:t>
            </a:r>
            <a:r>
              <a:rPr lang="en-US" b="0" i="0" u="none" strike="noStrike" dirty="0">
                <a:solidFill>
                  <a:srgbClr val="1F73B7"/>
                </a:solidFill>
                <a:effectLst/>
                <a:latin typeface="system-ui"/>
                <a:hlinkClick r:id="rId2"/>
              </a:rPr>
              <a:t>data.cms.gov</a:t>
            </a:r>
            <a:r>
              <a:rPr lang="en-US" b="0" i="0" dirty="0">
                <a:solidFill>
                  <a:srgbClr val="2F3941"/>
                </a:solidFill>
                <a:effectLst/>
                <a:latin typeface="system-ui"/>
              </a:rPr>
              <a:t> by August 31. Therefore, the reporting period for the DRA HAC measures is unchanged from spring 2021: 07/01/2017-06/30/2019. </a:t>
            </a:r>
          </a:p>
          <a:p>
            <a:pPr marL="285750" indent="-285750">
              <a:buFont typeface="Arial" panose="020B0604020202020204" pitchFamily="34" charset="0"/>
              <a:buChar char="•"/>
            </a:pPr>
            <a:r>
              <a:rPr lang="en-US" dirty="0">
                <a:solidFill>
                  <a:srgbClr val="2F3941"/>
                </a:solidFill>
                <a:latin typeface="system-ui"/>
              </a:rPr>
              <a:t>CMS did publish the updated data on September 20, 2021, which will be used in the spring 2022 Hospital Safety Grade. </a:t>
            </a:r>
            <a:endParaRPr lang="en-US" dirty="0"/>
          </a:p>
        </p:txBody>
      </p:sp>
      <p:sp>
        <p:nvSpPr>
          <p:cNvPr id="4" name="Slide Number Placeholder 3">
            <a:extLst>
              <a:ext uri="{FF2B5EF4-FFF2-40B4-BE49-F238E27FC236}">
                <a16:creationId xmlns:a16="http://schemas.microsoft.com/office/drawing/2014/main" id="{71BB4028-CBC1-439D-9C7A-572B1EB11760}"/>
              </a:ext>
            </a:extLst>
          </p:cNvPr>
          <p:cNvSpPr>
            <a:spLocks noGrp="1"/>
          </p:cNvSpPr>
          <p:nvPr>
            <p:ph type="sldNum" sz="quarter" idx="4"/>
          </p:nvPr>
        </p:nvSpPr>
        <p:spPr/>
        <p:txBody>
          <a:bodyPr/>
          <a:lstStyle/>
          <a:p>
            <a:fld id="{42C32FFB-F9AE-46F0-A233-A2E628258990}" type="slidenum">
              <a:rPr lang="en-US" smtClean="0"/>
              <a:pPr/>
              <a:t>15</a:t>
            </a:fld>
            <a:endParaRPr lang="en-US" sz="1000" dirty="0"/>
          </a:p>
        </p:txBody>
      </p:sp>
      <p:sp>
        <p:nvSpPr>
          <p:cNvPr id="5" name="Footer Placeholder 4">
            <a:extLst>
              <a:ext uri="{FF2B5EF4-FFF2-40B4-BE49-F238E27FC236}">
                <a16:creationId xmlns:a16="http://schemas.microsoft.com/office/drawing/2014/main" id="{8F9AE1A2-B63D-439A-970B-503A7716A29A}"/>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640891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Fall 2021</a:t>
            </a:r>
            <a:r>
              <a:rPr lang="en-US" b="1" dirty="0"/>
              <a:t> Process and Structural Measures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8738493"/>
              </p:ext>
            </p:extLst>
          </p:nvPr>
        </p:nvGraphicFramePr>
        <p:xfrm>
          <a:off x="547077" y="946172"/>
          <a:ext cx="6993922" cy="3212228"/>
        </p:xfrm>
        <a:graphic>
          <a:graphicData uri="http://schemas.openxmlformats.org/drawingml/2006/table">
            <a:tbl>
              <a:tblPr firstRow="1" bandRow="1">
                <a:tableStyleId>{21E4AEA4-8DFA-4A89-87EB-49C32662AFE0}</a:tableStyleId>
              </a:tblPr>
              <a:tblGrid>
                <a:gridCol w="3200236">
                  <a:extLst>
                    <a:ext uri="{9D8B030D-6E8A-4147-A177-3AD203B41FA5}">
                      <a16:colId xmlns:a16="http://schemas.microsoft.com/office/drawing/2014/main" val="20000"/>
                    </a:ext>
                  </a:extLst>
                </a:gridCol>
                <a:gridCol w="1896843">
                  <a:extLst>
                    <a:ext uri="{9D8B030D-6E8A-4147-A177-3AD203B41FA5}">
                      <a16:colId xmlns:a16="http://schemas.microsoft.com/office/drawing/2014/main" val="20001"/>
                    </a:ext>
                  </a:extLst>
                </a:gridCol>
                <a:gridCol w="1896843">
                  <a:extLst>
                    <a:ext uri="{9D8B030D-6E8A-4147-A177-3AD203B41FA5}">
                      <a16:colId xmlns:a16="http://schemas.microsoft.com/office/drawing/2014/main" val="20002"/>
                    </a:ext>
                  </a:extLst>
                </a:gridCol>
              </a:tblGrid>
              <a:tr h="190703">
                <a:tc>
                  <a:txBody>
                    <a:bodyPr/>
                    <a:lstStyle/>
                    <a:p>
                      <a:pPr algn="ctr"/>
                      <a:r>
                        <a:rPr lang="en-US" sz="700" dirty="0"/>
                        <a:t>Measure Name</a:t>
                      </a:r>
                      <a:endParaRPr lang="en-US" sz="700" dirty="0">
                        <a:latin typeface="Calibri" panose="020F0502020204030204" pitchFamily="34" charset="0"/>
                      </a:endParaRPr>
                    </a:p>
                  </a:txBody>
                  <a:tcPr marL="68580" marR="68580" marT="34290" marB="34290"/>
                </a:tc>
                <a:tc>
                  <a:txBody>
                    <a:bodyPr/>
                    <a:lstStyle/>
                    <a:p>
                      <a:pPr algn="ctr"/>
                      <a:r>
                        <a:rPr lang="en-US" sz="700" dirty="0"/>
                        <a:t>Primary</a:t>
                      </a:r>
                      <a:r>
                        <a:rPr lang="en-US" sz="700" baseline="0" dirty="0"/>
                        <a:t> Data Source</a:t>
                      </a:r>
                      <a:endParaRPr lang="en-US" sz="700" dirty="0">
                        <a:latin typeface="Calibri" panose="020F0502020204030204" pitchFamily="34" charset="0"/>
                      </a:endParaRPr>
                    </a:p>
                  </a:txBody>
                  <a:tcPr marL="68580" marR="68580" marT="34290" marB="34290"/>
                </a:tc>
                <a:tc>
                  <a:txBody>
                    <a:bodyPr/>
                    <a:lstStyle/>
                    <a:p>
                      <a:pPr algn="ctr"/>
                      <a:r>
                        <a:rPr lang="en-US" sz="700" dirty="0"/>
                        <a:t>Secondary Data Source</a:t>
                      </a:r>
                      <a:endParaRPr lang="en-US" sz="700" dirty="0">
                        <a:latin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190703">
                <a:tc gridSpan="3">
                  <a:txBody>
                    <a:bodyPr/>
                    <a:lstStyle/>
                    <a:p>
                      <a:pPr algn="ctr"/>
                      <a:r>
                        <a:rPr lang="en-US" sz="700" dirty="0"/>
                        <a:t>Process and Structural</a:t>
                      </a:r>
                      <a:r>
                        <a:rPr lang="en-US" sz="700" baseline="0" dirty="0"/>
                        <a:t> Measures (12)</a:t>
                      </a:r>
                      <a:endParaRPr lang="en-US" sz="700" b="1" dirty="0">
                        <a:solidFill>
                          <a:schemeClr val="bg1"/>
                        </a:solidFill>
                        <a:latin typeface="Calibri" panose="020F0502020204030204" pitchFamily="34" charset="0"/>
                      </a:endParaRPr>
                    </a:p>
                  </a:txBody>
                  <a:tcPr marL="68580" marR="68580" marT="34290" marB="34290"/>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233227">
                <a:tc>
                  <a:txBody>
                    <a:bodyPr/>
                    <a:lstStyle/>
                    <a:p>
                      <a:pPr marL="0" marR="0">
                        <a:lnSpc>
                          <a:spcPct val="115000"/>
                        </a:lnSpc>
                        <a:spcBef>
                          <a:spcPts val="0"/>
                        </a:spcBef>
                        <a:spcAft>
                          <a:spcPts val="0"/>
                        </a:spcAft>
                      </a:pPr>
                      <a:r>
                        <a:rPr lang="en-US" sz="800" dirty="0">
                          <a:effectLst/>
                        </a:rPr>
                        <a:t>Computerized Physician Order Entry (CPOE)</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2021 Leapfrog Hospital Survey</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Imputation Model Applied</a:t>
                      </a:r>
                      <a:endParaRPr lang="en-US" sz="800" dirty="0">
                        <a:effectLst/>
                        <a:latin typeface="Calibri" panose="020F0502020204030204" pitchFamily="34" charset="0"/>
                        <a:ea typeface="Times New Roman"/>
                        <a:cs typeface="Times New Roman"/>
                      </a:endParaRPr>
                    </a:p>
                  </a:txBody>
                  <a:tcPr marL="51435" marR="51435" marT="0" marB="0" anchor="ctr"/>
                </a:tc>
                <a:extLst>
                  <a:ext uri="{0D108BD9-81ED-4DB2-BD59-A6C34878D82A}">
                    <a16:rowId xmlns:a16="http://schemas.microsoft.com/office/drawing/2014/main" val="10002"/>
                  </a:ext>
                </a:extLst>
              </a:tr>
              <a:tr h="233227">
                <a:tc>
                  <a:txBody>
                    <a:bodyPr/>
                    <a:lstStyle/>
                    <a:p>
                      <a:pPr marL="0" marR="0">
                        <a:lnSpc>
                          <a:spcPct val="115000"/>
                        </a:lnSpc>
                        <a:spcBef>
                          <a:spcPts val="0"/>
                        </a:spcBef>
                        <a:spcAft>
                          <a:spcPts val="0"/>
                        </a:spcAft>
                      </a:pPr>
                      <a:r>
                        <a:rPr lang="en-US" sz="800" dirty="0">
                          <a:effectLst/>
                        </a:rPr>
                        <a:t>Bar</a:t>
                      </a:r>
                      <a:r>
                        <a:rPr lang="en-US" sz="800" baseline="0" dirty="0">
                          <a:effectLst/>
                        </a:rPr>
                        <a:t> Code Medication Administration (BCMA)</a:t>
                      </a:r>
                      <a:endParaRPr lang="en-US" sz="800" b="1"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2021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Imputation Model Applied</a:t>
                      </a:r>
                      <a:endParaRPr lang="en-US" sz="800" dirty="0">
                        <a:effectLst/>
                        <a:latin typeface="Calibri" panose="020F0502020204030204" pitchFamily="34" charset="0"/>
                        <a:ea typeface="Times New Roman"/>
                        <a:cs typeface="Times New Roman"/>
                      </a:endParaRPr>
                    </a:p>
                  </a:txBody>
                  <a:tcPr marL="51435" marR="51435" marT="0" marB="0" anchor="ctr"/>
                </a:tc>
                <a:extLst>
                  <a:ext uri="{0D108BD9-81ED-4DB2-BD59-A6C34878D82A}">
                    <a16:rowId xmlns:a16="http://schemas.microsoft.com/office/drawing/2014/main" val="3330619869"/>
                  </a:ext>
                </a:extLst>
              </a:tr>
              <a:tr h="233227">
                <a:tc>
                  <a:txBody>
                    <a:bodyPr/>
                    <a:lstStyle/>
                    <a:p>
                      <a:pPr marL="0" marR="0">
                        <a:lnSpc>
                          <a:spcPct val="115000"/>
                        </a:lnSpc>
                        <a:spcBef>
                          <a:spcPts val="0"/>
                        </a:spcBef>
                        <a:spcAft>
                          <a:spcPts val="0"/>
                        </a:spcAft>
                      </a:pPr>
                      <a:r>
                        <a:rPr lang="en-US" sz="800" dirty="0">
                          <a:effectLst/>
                        </a:rPr>
                        <a:t>ICU Physician Staffing (IPS)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2021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Imputation Model Applied</a:t>
                      </a:r>
                      <a:endParaRPr lang="en-US" sz="800" dirty="0">
                        <a:effectLst/>
                        <a:latin typeface="Calibri" panose="020F0502020204030204" pitchFamily="34" charset="0"/>
                        <a:ea typeface="Times New Roman"/>
                        <a:cs typeface="Times New Roman"/>
                      </a:endParaRPr>
                    </a:p>
                  </a:txBody>
                  <a:tcPr marL="51435" marR="51435" marT="0" marB="0" anchor="ctr"/>
                </a:tc>
                <a:extLst>
                  <a:ext uri="{0D108BD9-81ED-4DB2-BD59-A6C34878D82A}">
                    <a16:rowId xmlns:a16="http://schemas.microsoft.com/office/drawing/2014/main" val="10003"/>
                  </a:ext>
                </a:extLst>
              </a:tr>
              <a:tr h="233227">
                <a:tc>
                  <a:txBody>
                    <a:bodyPr/>
                    <a:lstStyle/>
                    <a:p>
                      <a:pPr marL="0" marR="0">
                        <a:lnSpc>
                          <a:spcPct val="100000"/>
                        </a:lnSpc>
                        <a:spcBef>
                          <a:spcPts val="0"/>
                        </a:spcBef>
                        <a:spcAft>
                          <a:spcPts val="0"/>
                        </a:spcAft>
                      </a:pPr>
                      <a:r>
                        <a:rPr lang="en-US" sz="800" dirty="0">
                          <a:effectLst/>
                        </a:rPr>
                        <a:t>Safe Practice 1: Leadership Structures and Systems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2021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algn="ctr">
                        <a:lnSpc>
                          <a:spcPct val="100000"/>
                        </a:lnSpc>
                      </a:pPr>
                      <a:r>
                        <a:rPr lang="en-US" sz="800" dirty="0"/>
                        <a:t>N/A</a:t>
                      </a:r>
                      <a:endParaRPr lang="en-US" sz="800" dirty="0">
                        <a:latin typeface="Calibri" panose="020F0502020204030204" pitchFamily="34" charset="0"/>
                      </a:endParaRPr>
                    </a:p>
                  </a:txBody>
                  <a:tcPr marL="68580" marR="68580" marT="34290" marB="34290"/>
                </a:tc>
                <a:extLst>
                  <a:ext uri="{0D108BD9-81ED-4DB2-BD59-A6C34878D82A}">
                    <a16:rowId xmlns:a16="http://schemas.microsoft.com/office/drawing/2014/main" val="10004"/>
                  </a:ext>
                </a:extLst>
              </a:tr>
              <a:tr h="265325">
                <a:tc>
                  <a:txBody>
                    <a:bodyPr/>
                    <a:lstStyle/>
                    <a:p>
                      <a:pPr marL="0" marR="0">
                        <a:lnSpc>
                          <a:spcPct val="100000"/>
                        </a:lnSpc>
                        <a:spcBef>
                          <a:spcPts val="0"/>
                        </a:spcBef>
                        <a:spcAft>
                          <a:spcPts val="0"/>
                        </a:spcAft>
                      </a:pPr>
                      <a:r>
                        <a:rPr lang="en-US" sz="800" dirty="0">
                          <a:effectLst/>
                        </a:rPr>
                        <a:t>Safe Practice 2: Culture Measurement, Feedback &amp; Intervention</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2021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5"/>
                  </a:ext>
                </a:extLst>
              </a:tr>
              <a:tr h="233227">
                <a:tc>
                  <a:txBody>
                    <a:bodyPr/>
                    <a:lstStyle/>
                    <a:p>
                      <a:pPr marL="0" marR="0">
                        <a:lnSpc>
                          <a:spcPct val="100000"/>
                        </a:lnSpc>
                        <a:spcBef>
                          <a:spcPts val="0"/>
                        </a:spcBef>
                        <a:spcAft>
                          <a:spcPts val="0"/>
                        </a:spcAft>
                      </a:pPr>
                      <a:r>
                        <a:rPr lang="en-US" sz="800" dirty="0">
                          <a:effectLst/>
                        </a:rPr>
                        <a:t>Safe Practice 9: Nursing Workforce</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2021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r h="233227">
                <a:tc>
                  <a:txBody>
                    <a:bodyPr/>
                    <a:lstStyle/>
                    <a:p>
                      <a:pPr marL="0" marR="0">
                        <a:lnSpc>
                          <a:spcPct val="100000"/>
                        </a:lnSpc>
                        <a:spcBef>
                          <a:spcPts val="0"/>
                        </a:spcBef>
                        <a:spcAft>
                          <a:spcPts val="0"/>
                        </a:spcAft>
                      </a:pPr>
                      <a:r>
                        <a:rPr lang="en-US" sz="800" dirty="0">
                          <a:effectLst/>
                        </a:rPr>
                        <a:t>Hand Hygiene</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2021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8"/>
                  </a:ext>
                </a:extLst>
              </a:tr>
              <a:tr h="233227">
                <a:tc>
                  <a:txBody>
                    <a:bodyPr/>
                    <a:lstStyle/>
                    <a:p>
                      <a:pPr marL="0" marR="0">
                        <a:lnSpc>
                          <a:spcPct val="100000"/>
                        </a:lnSpc>
                        <a:spcBef>
                          <a:spcPts val="0"/>
                        </a:spcBef>
                        <a:spcAft>
                          <a:spcPts val="0"/>
                        </a:spcAft>
                      </a:pPr>
                      <a:r>
                        <a:rPr lang="en-US" sz="800" dirty="0">
                          <a:effectLst/>
                        </a:rPr>
                        <a:t>H-COMP-1: Nurse Communication</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00000"/>
                        </a:lnSpc>
                        <a:spcBef>
                          <a:spcPts val="0"/>
                        </a:spcBef>
                        <a:spcAft>
                          <a:spcPts val="0"/>
                        </a:spcAft>
                      </a:pPr>
                      <a:r>
                        <a:rPr lang="en-US" sz="800" dirty="0">
                          <a:effectLst/>
                        </a:rPr>
                        <a:t>CMS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9"/>
                  </a:ext>
                </a:extLst>
              </a:tr>
              <a:tr h="233227">
                <a:tc>
                  <a:txBody>
                    <a:bodyPr/>
                    <a:lstStyle/>
                    <a:p>
                      <a:pPr marL="0" marR="0">
                        <a:lnSpc>
                          <a:spcPct val="100000"/>
                        </a:lnSpc>
                        <a:spcBef>
                          <a:spcPts val="0"/>
                        </a:spcBef>
                        <a:spcAft>
                          <a:spcPts val="0"/>
                        </a:spcAft>
                      </a:pPr>
                      <a:r>
                        <a:rPr lang="en-US" sz="800" dirty="0">
                          <a:effectLst/>
                        </a:rPr>
                        <a:t>H-COMP-2:Doctor Communication</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00000"/>
                        </a:lnSpc>
                        <a:spcBef>
                          <a:spcPts val="0"/>
                        </a:spcBef>
                        <a:spcAft>
                          <a:spcPts val="0"/>
                        </a:spcAft>
                      </a:pPr>
                      <a:r>
                        <a:rPr lang="en-US" sz="800" dirty="0">
                          <a:effectLst/>
                        </a:rPr>
                        <a:t>CMS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10"/>
                  </a:ext>
                </a:extLst>
              </a:tr>
              <a:tr h="233227">
                <a:tc>
                  <a:txBody>
                    <a:bodyPr/>
                    <a:lstStyle/>
                    <a:p>
                      <a:pPr marL="0" marR="0">
                        <a:lnSpc>
                          <a:spcPct val="100000"/>
                        </a:lnSpc>
                        <a:spcBef>
                          <a:spcPts val="0"/>
                        </a:spcBef>
                        <a:spcAft>
                          <a:spcPts val="0"/>
                        </a:spcAft>
                      </a:pPr>
                      <a:r>
                        <a:rPr lang="en-US" sz="800" dirty="0">
                          <a:effectLst/>
                        </a:rPr>
                        <a:t>H-COMP-3: Staff Responsiveness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00000"/>
                        </a:lnSpc>
                        <a:spcBef>
                          <a:spcPts val="0"/>
                        </a:spcBef>
                        <a:spcAft>
                          <a:spcPts val="0"/>
                        </a:spcAft>
                      </a:pPr>
                      <a:r>
                        <a:rPr lang="en-US" sz="800" dirty="0">
                          <a:effectLst/>
                        </a:rPr>
                        <a:t>CMS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11"/>
                  </a:ext>
                </a:extLst>
              </a:tr>
              <a:tr h="233227">
                <a:tc>
                  <a:txBody>
                    <a:bodyPr/>
                    <a:lstStyle/>
                    <a:p>
                      <a:pPr marL="0" marR="0">
                        <a:lnSpc>
                          <a:spcPct val="100000"/>
                        </a:lnSpc>
                        <a:spcBef>
                          <a:spcPts val="0"/>
                        </a:spcBef>
                        <a:spcAft>
                          <a:spcPts val="0"/>
                        </a:spcAft>
                      </a:pPr>
                      <a:r>
                        <a:rPr lang="en-US" sz="800" dirty="0">
                          <a:effectLst/>
                        </a:rPr>
                        <a:t>H-COMP-5: Communication about Medicines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00000"/>
                        </a:lnSpc>
                        <a:spcBef>
                          <a:spcPts val="0"/>
                        </a:spcBef>
                        <a:spcAft>
                          <a:spcPts val="0"/>
                        </a:spcAft>
                      </a:pPr>
                      <a:r>
                        <a:rPr lang="en-US" sz="800" dirty="0">
                          <a:effectLst/>
                        </a:rPr>
                        <a:t>CMS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12"/>
                  </a:ext>
                </a:extLst>
              </a:tr>
              <a:tr h="233227">
                <a:tc>
                  <a:txBody>
                    <a:bodyPr/>
                    <a:lstStyle/>
                    <a:p>
                      <a:pPr marL="0" marR="0">
                        <a:lnSpc>
                          <a:spcPct val="100000"/>
                        </a:lnSpc>
                        <a:spcBef>
                          <a:spcPts val="0"/>
                        </a:spcBef>
                        <a:spcAft>
                          <a:spcPts val="0"/>
                        </a:spcAft>
                      </a:pPr>
                      <a:r>
                        <a:rPr lang="en-US" sz="800" dirty="0">
                          <a:effectLst/>
                        </a:rPr>
                        <a:t>H-COMP-6: Discharge Information</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00000"/>
                        </a:lnSpc>
                        <a:spcBef>
                          <a:spcPts val="0"/>
                        </a:spcBef>
                        <a:spcAft>
                          <a:spcPts val="0"/>
                        </a:spcAft>
                      </a:pPr>
                      <a:r>
                        <a:rPr lang="en-US" sz="800" dirty="0">
                          <a:effectLst/>
                        </a:rPr>
                        <a:t>CMS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16</a:t>
            </a:fld>
            <a:endParaRPr lang="en-US" dirty="0"/>
          </a:p>
        </p:txBody>
      </p:sp>
    </p:spTree>
    <p:extLst>
      <p:ext uri="{BB962C8B-B14F-4D97-AF65-F5344CB8AC3E}">
        <p14:creationId xmlns:p14="http://schemas.microsoft.com/office/powerpoint/2010/main" val="119860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Spring 2021</a:t>
            </a:r>
            <a:r>
              <a:rPr lang="en-US" b="1" dirty="0"/>
              <a:t> Outcome Measures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94063125"/>
              </p:ext>
            </p:extLst>
          </p:nvPr>
        </p:nvGraphicFramePr>
        <p:xfrm>
          <a:off x="562450" y="977494"/>
          <a:ext cx="7238525" cy="2399804"/>
        </p:xfrm>
        <a:graphic>
          <a:graphicData uri="http://schemas.openxmlformats.org/drawingml/2006/table">
            <a:tbl>
              <a:tblPr firstRow="1" bandRow="1">
                <a:tableStyleId>{21E4AEA4-8DFA-4A89-87EB-49C32662AFE0}</a:tableStyleId>
              </a:tblPr>
              <a:tblGrid>
                <a:gridCol w="3410224">
                  <a:extLst>
                    <a:ext uri="{9D8B030D-6E8A-4147-A177-3AD203B41FA5}">
                      <a16:colId xmlns:a16="http://schemas.microsoft.com/office/drawing/2014/main" val="20000"/>
                    </a:ext>
                  </a:extLst>
                </a:gridCol>
                <a:gridCol w="2021306">
                  <a:extLst>
                    <a:ext uri="{9D8B030D-6E8A-4147-A177-3AD203B41FA5}">
                      <a16:colId xmlns:a16="http://schemas.microsoft.com/office/drawing/2014/main" val="20001"/>
                    </a:ext>
                  </a:extLst>
                </a:gridCol>
                <a:gridCol w="1806995">
                  <a:extLst>
                    <a:ext uri="{9D8B030D-6E8A-4147-A177-3AD203B41FA5}">
                      <a16:colId xmlns:a16="http://schemas.microsoft.com/office/drawing/2014/main" val="20002"/>
                    </a:ext>
                  </a:extLst>
                </a:gridCol>
              </a:tblGrid>
              <a:tr h="167072">
                <a:tc>
                  <a:txBody>
                    <a:bodyPr/>
                    <a:lstStyle/>
                    <a:p>
                      <a:pPr algn="ctr"/>
                      <a:r>
                        <a:rPr lang="en-US" sz="700" dirty="0"/>
                        <a:t>Measure Name</a:t>
                      </a:r>
                      <a:endParaRPr lang="en-US" sz="700" dirty="0">
                        <a:latin typeface="Calibri" panose="020F0502020204030204" pitchFamily="34" charset="0"/>
                      </a:endParaRPr>
                    </a:p>
                  </a:txBody>
                  <a:tcPr marL="68580" marR="68580" marT="34290" marB="34290"/>
                </a:tc>
                <a:tc>
                  <a:txBody>
                    <a:bodyPr/>
                    <a:lstStyle/>
                    <a:p>
                      <a:pPr algn="ctr"/>
                      <a:r>
                        <a:rPr lang="en-US" sz="700" dirty="0"/>
                        <a:t>Primary</a:t>
                      </a:r>
                      <a:r>
                        <a:rPr lang="en-US" sz="700" baseline="0" dirty="0"/>
                        <a:t> Data Source</a:t>
                      </a:r>
                      <a:endParaRPr lang="en-US" sz="700" dirty="0">
                        <a:latin typeface="Calibri" panose="020F0502020204030204" pitchFamily="34" charset="0"/>
                      </a:endParaRPr>
                    </a:p>
                  </a:txBody>
                  <a:tcPr marL="68580" marR="68580" marT="34290" marB="34290"/>
                </a:tc>
                <a:tc>
                  <a:txBody>
                    <a:bodyPr/>
                    <a:lstStyle/>
                    <a:p>
                      <a:pPr algn="ctr"/>
                      <a:r>
                        <a:rPr lang="en-US" sz="700" dirty="0"/>
                        <a:t>Secondary Data Source</a:t>
                      </a:r>
                      <a:endParaRPr lang="en-US" sz="700" dirty="0">
                        <a:latin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167072">
                <a:tc gridSpan="3">
                  <a:txBody>
                    <a:bodyPr/>
                    <a:lstStyle/>
                    <a:p>
                      <a:pPr algn="ctr"/>
                      <a:r>
                        <a:rPr lang="en-US" sz="700" dirty="0"/>
                        <a:t>Outcome</a:t>
                      </a:r>
                      <a:r>
                        <a:rPr lang="en-US" sz="700" baseline="0" dirty="0"/>
                        <a:t> Measures (10)</a:t>
                      </a:r>
                      <a:endParaRPr lang="en-US" sz="700" b="1" dirty="0">
                        <a:solidFill>
                          <a:schemeClr val="bg1"/>
                        </a:solidFill>
                        <a:latin typeface="Calibri" panose="020F0502020204030204" pitchFamily="34" charset="0"/>
                      </a:endParaRPr>
                    </a:p>
                  </a:txBody>
                  <a:tcPr marL="68580" marR="68580" marT="34290" marB="34290"/>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197451">
                <a:tc>
                  <a:txBody>
                    <a:bodyPr/>
                    <a:lstStyle/>
                    <a:p>
                      <a:pPr marL="0" marR="0">
                        <a:lnSpc>
                          <a:spcPct val="115000"/>
                        </a:lnSpc>
                        <a:spcBef>
                          <a:spcPts val="0"/>
                        </a:spcBef>
                        <a:spcAft>
                          <a:spcPts val="0"/>
                        </a:spcAft>
                      </a:pPr>
                      <a:r>
                        <a:rPr lang="en-US" sz="800" dirty="0">
                          <a:effectLst/>
                        </a:rPr>
                        <a:t>Foreign Object Retained</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N/A</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2"/>
                  </a:ext>
                </a:extLst>
              </a:tr>
              <a:tr h="197451">
                <a:tc>
                  <a:txBody>
                    <a:bodyPr/>
                    <a:lstStyle/>
                    <a:p>
                      <a:pPr marL="0" marR="0">
                        <a:lnSpc>
                          <a:spcPct val="115000"/>
                        </a:lnSpc>
                        <a:spcBef>
                          <a:spcPts val="0"/>
                        </a:spcBef>
                        <a:spcAft>
                          <a:spcPts val="0"/>
                        </a:spcAft>
                      </a:pPr>
                      <a:r>
                        <a:rPr lang="en-US" sz="800" dirty="0">
                          <a:effectLst/>
                        </a:rPr>
                        <a:t>Air Embolism </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N/A</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3"/>
                  </a:ext>
                </a:extLst>
              </a:tr>
              <a:tr h="197451">
                <a:tc>
                  <a:txBody>
                    <a:bodyPr/>
                    <a:lstStyle/>
                    <a:p>
                      <a:pPr marL="0" marR="0">
                        <a:lnSpc>
                          <a:spcPct val="115000"/>
                        </a:lnSpc>
                        <a:spcBef>
                          <a:spcPts val="0"/>
                        </a:spcBef>
                        <a:spcAft>
                          <a:spcPts val="0"/>
                        </a:spcAft>
                      </a:pPr>
                      <a:r>
                        <a:rPr lang="en-US" sz="800" dirty="0">
                          <a:effectLst/>
                        </a:rPr>
                        <a:t>Falls and Trauma</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N/A</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4"/>
                  </a:ext>
                </a:extLst>
              </a:tr>
              <a:tr h="197451">
                <a:tc>
                  <a:txBody>
                    <a:bodyPr/>
                    <a:lstStyle/>
                    <a:p>
                      <a:pPr marL="0" marR="0">
                        <a:lnSpc>
                          <a:spcPct val="115000"/>
                        </a:lnSpc>
                        <a:spcBef>
                          <a:spcPts val="0"/>
                        </a:spcBef>
                        <a:spcAft>
                          <a:spcPts val="0"/>
                        </a:spcAft>
                      </a:pPr>
                      <a:r>
                        <a:rPr lang="en-US" sz="800" dirty="0">
                          <a:effectLst/>
                        </a:rPr>
                        <a:t>CLABSI (ICU</a:t>
                      </a:r>
                      <a:r>
                        <a:rPr lang="en-US" sz="800" baseline="0" dirty="0">
                          <a:effectLst/>
                        </a:rPr>
                        <a:t> and select wards)</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2021 Leapfrog Hospital Survey</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5"/>
                  </a:ext>
                </a:extLst>
              </a:tr>
              <a:tr h="197451">
                <a:tc>
                  <a:txBody>
                    <a:bodyPr/>
                    <a:lstStyle/>
                    <a:p>
                      <a:pPr marL="0" marR="0">
                        <a:lnSpc>
                          <a:spcPct val="115000"/>
                        </a:lnSpc>
                        <a:spcBef>
                          <a:spcPts val="0"/>
                        </a:spcBef>
                        <a:spcAft>
                          <a:spcPts val="0"/>
                        </a:spcAft>
                      </a:pPr>
                      <a:r>
                        <a:rPr lang="en-US" sz="800" dirty="0">
                          <a:effectLst/>
                        </a:rPr>
                        <a:t>CAUTI (ICU and</a:t>
                      </a:r>
                      <a:r>
                        <a:rPr lang="en-US" sz="800" baseline="0" dirty="0">
                          <a:effectLst/>
                        </a:rPr>
                        <a:t> select wards</a:t>
                      </a:r>
                      <a:r>
                        <a:rPr lang="en-US" sz="800" dirty="0">
                          <a:effectLst/>
                        </a:rPr>
                        <a:t>)</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2021 Leapfrog Hospital Survey</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6"/>
                  </a:ext>
                </a:extLst>
              </a:tr>
              <a:tr h="197451">
                <a:tc>
                  <a:txBody>
                    <a:bodyPr/>
                    <a:lstStyle/>
                    <a:p>
                      <a:pPr marL="0" marR="0">
                        <a:lnSpc>
                          <a:spcPct val="115000"/>
                        </a:lnSpc>
                        <a:spcBef>
                          <a:spcPts val="0"/>
                        </a:spcBef>
                        <a:spcAft>
                          <a:spcPts val="0"/>
                        </a:spcAft>
                      </a:pPr>
                      <a:r>
                        <a:rPr lang="en-US" sz="800" dirty="0">
                          <a:effectLst/>
                        </a:rPr>
                        <a:t>SSI: Colon</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2021 Leapfrog Hospital Survey</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7"/>
                  </a:ext>
                </a:extLst>
              </a:tr>
              <a:tr h="197451">
                <a:tc>
                  <a:txBody>
                    <a:bodyPr/>
                    <a:lstStyle/>
                    <a:p>
                      <a:pPr marL="0" marR="0">
                        <a:lnSpc>
                          <a:spcPct val="115000"/>
                        </a:lnSpc>
                        <a:spcBef>
                          <a:spcPts val="0"/>
                        </a:spcBef>
                        <a:spcAft>
                          <a:spcPts val="0"/>
                        </a:spcAft>
                      </a:pPr>
                      <a:r>
                        <a:rPr lang="en-US" sz="800" dirty="0">
                          <a:effectLst/>
                        </a:rPr>
                        <a:t>MRSA</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2021 Leapfrog Hospital Survey</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8"/>
                  </a:ext>
                </a:extLst>
              </a:tr>
              <a:tr h="197451">
                <a:tc>
                  <a:txBody>
                    <a:bodyPr/>
                    <a:lstStyle/>
                    <a:p>
                      <a:pPr marL="0" marR="0">
                        <a:lnSpc>
                          <a:spcPct val="115000"/>
                        </a:lnSpc>
                        <a:spcBef>
                          <a:spcPts val="0"/>
                        </a:spcBef>
                        <a:spcAft>
                          <a:spcPts val="0"/>
                        </a:spcAft>
                      </a:pPr>
                      <a:r>
                        <a:rPr lang="en-US" sz="800" dirty="0">
                          <a:effectLst/>
                        </a:rPr>
                        <a:t>C. Diff.</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2021 Leapfrog Hospital Survey</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9"/>
                  </a:ext>
                </a:extLst>
              </a:tr>
              <a:tr h="267316">
                <a:tc>
                  <a:txBody>
                    <a:bodyPr/>
                    <a:lstStyle/>
                    <a:p>
                      <a:pPr marL="0" marR="0">
                        <a:lnSpc>
                          <a:spcPct val="115000"/>
                        </a:lnSpc>
                        <a:spcBef>
                          <a:spcPts val="0"/>
                        </a:spcBef>
                        <a:spcAft>
                          <a:spcPts val="0"/>
                        </a:spcAft>
                      </a:pPr>
                      <a:r>
                        <a:rPr lang="en-US" sz="800" dirty="0">
                          <a:effectLst/>
                        </a:rPr>
                        <a:t>PSI 4: Death Rate among Surgical Inpatients</a:t>
                      </a:r>
                      <a:r>
                        <a:rPr lang="en-US" sz="800" baseline="0" dirty="0">
                          <a:effectLst/>
                        </a:rPr>
                        <a:t> with Serious Treatable Complications</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N/A</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extLst>
                  <a:ext uri="{0D108BD9-81ED-4DB2-BD59-A6C34878D82A}">
                    <a16:rowId xmlns:a16="http://schemas.microsoft.com/office/drawing/2014/main" val="10011"/>
                  </a:ext>
                </a:extLst>
              </a:tr>
              <a:tr h="197451">
                <a:tc>
                  <a:txBody>
                    <a:bodyPr/>
                    <a:lstStyle/>
                    <a:p>
                      <a:pPr marL="0" marR="0">
                        <a:lnSpc>
                          <a:spcPct val="115000"/>
                        </a:lnSpc>
                        <a:spcBef>
                          <a:spcPts val="0"/>
                        </a:spcBef>
                        <a:spcAft>
                          <a:spcPts val="0"/>
                        </a:spcAft>
                      </a:pPr>
                      <a:r>
                        <a:rPr lang="en-US" sz="800" dirty="0">
                          <a:effectLst/>
                        </a:rPr>
                        <a:t>PSI 90: Patient Safety and Adverse Events Composite</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N/A</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extLst>
                  <a:ext uri="{0D108BD9-81ED-4DB2-BD59-A6C34878D82A}">
                    <a16:rowId xmlns:a16="http://schemas.microsoft.com/office/drawing/2014/main" val="10012"/>
                  </a:ext>
                </a:extLst>
              </a:tr>
            </a:tbl>
          </a:graphicData>
        </a:graphic>
      </p:graphicFrame>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17</a:t>
            </a:fld>
            <a:endParaRPr lang="en-US" dirty="0"/>
          </a:p>
        </p:txBody>
      </p:sp>
    </p:spTree>
    <p:extLst>
      <p:ext uri="{BB962C8B-B14F-4D97-AF65-F5344CB8AC3E}">
        <p14:creationId xmlns:p14="http://schemas.microsoft.com/office/powerpoint/2010/main" val="286199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86457"/>
            <a:ext cx="8056359" cy="302840"/>
          </a:xfrm>
        </p:spPr>
        <p:txBody>
          <a:bodyPr/>
          <a:lstStyle/>
          <a:p>
            <a:r>
              <a:rPr lang="en-US" b="1" dirty="0"/>
              <a:t>Reporting</a:t>
            </a:r>
            <a:r>
              <a:rPr lang="en-US" dirty="0"/>
              <a:t> </a:t>
            </a:r>
            <a:r>
              <a:rPr lang="en-US" b="1" dirty="0"/>
              <a:t>Periods for Leapfrog Hospital Survey Measures</a:t>
            </a:r>
          </a:p>
        </p:txBody>
      </p:sp>
      <p:sp>
        <p:nvSpPr>
          <p:cNvPr id="4" name="Content Placeholder 3"/>
          <p:cNvSpPr>
            <a:spLocks noGrp="1"/>
          </p:cNvSpPr>
          <p:nvPr>
            <p:ph idx="1"/>
          </p:nvPr>
        </p:nvSpPr>
        <p:spPr/>
        <p:txBody>
          <a:bodyPr>
            <a:normAutofit/>
          </a:bodyPr>
          <a:lstStyle/>
          <a:p>
            <a:r>
              <a:rPr lang="en-US" u="sng" dirty="0"/>
              <a:t>2021 Leapfrog Hospital Results </a:t>
            </a:r>
          </a:p>
          <a:p>
            <a:pPr marL="788670" lvl="1" indent="-285750"/>
            <a:r>
              <a:rPr lang="en-US" dirty="0"/>
              <a:t>CPOE, BCMA, ICU Physician Staffing, the 3 NQF Safe Practices, and Hand Hygiene will be displayed as “2021” </a:t>
            </a:r>
          </a:p>
          <a:p>
            <a:pPr marL="788670" lvl="1" indent="-285750"/>
            <a:r>
              <a:rPr lang="en-US" dirty="0"/>
              <a:t>CLABSI, CAUTI, MRSA, C. Diff, and SSI Colon will be 04/01/2019 – 12/31/2019 AND 07/01/2020 – 09/30/2020</a:t>
            </a:r>
            <a:endParaRPr lang="en-US" u="sng" dirty="0"/>
          </a:p>
        </p:txBody>
      </p:sp>
    </p:spTree>
    <p:extLst>
      <p:ext uri="{BB962C8B-B14F-4D97-AF65-F5344CB8AC3E}">
        <p14:creationId xmlns:p14="http://schemas.microsoft.com/office/powerpoint/2010/main" val="169729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3158-350C-4920-AD95-3F607E1B01EB}"/>
              </a:ext>
            </a:extLst>
          </p:cNvPr>
          <p:cNvSpPr>
            <a:spLocks noGrp="1"/>
          </p:cNvSpPr>
          <p:nvPr>
            <p:ph type="title"/>
          </p:nvPr>
        </p:nvSpPr>
        <p:spPr>
          <a:xfrm>
            <a:off x="547077" y="286457"/>
            <a:ext cx="8056359" cy="302840"/>
          </a:xfrm>
        </p:spPr>
        <p:txBody>
          <a:bodyPr/>
          <a:lstStyle/>
          <a:p>
            <a:r>
              <a:rPr lang="en-US" dirty="0"/>
              <a:t>Reporting Periods for CMS Measures </a:t>
            </a:r>
          </a:p>
        </p:txBody>
      </p:sp>
      <p:sp>
        <p:nvSpPr>
          <p:cNvPr id="3" name="Content Placeholder 2">
            <a:extLst>
              <a:ext uri="{FF2B5EF4-FFF2-40B4-BE49-F238E27FC236}">
                <a16:creationId xmlns:a16="http://schemas.microsoft.com/office/drawing/2014/main" id="{144D90AE-F203-467F-8544-D1C46089325E}"/>
              </a:ext>
            </a:extLst>
          </p:cNvPr>
          <p:cNvSpPr>
            <a:spLocks noGrp="1"/>
          </p:cNvSpPr>
          <p:nvPr>
            <p:ph idx="1"/>
          </p:nvPr>
        </p:nvSpPr>
        <p:spPr/>
        <p:txBody>
          <a:bodyPr/>
          <a:lstStyle/>
          <a:p>
            <a:pPr lvl="1"/>
            <a:r>
              <a:rPr lang="en-US" dirty="0"/>
              <a:t>The reporting period for the 5 Patient Experience measures will be 01/01/2019 – 12/31/2019</a:t>
            </a:r>
          </a:p>
          <a:p>
            <a:pPr lvl="1"/>
            <a:r>
              <a:rPr lang="en-US" dirty="0"/>
              <a:t>The reporting period for the 5 infection measures will be 04/01/2019 – 12/31/2019 AND 07/01/2020 – 09/30/2020 (</a:t>
            </a:r>
            <a:r>
              <a:rPr lang="en-US" b="1" dirty="0">
                <a:solidFill>
                  <a:srgbClr val="FF0000"/>
                </a:solidFill>
              </a:rPr>
              <a:t>only used for hospitals that did not report via the 2021 Leapfrog Hospital Survey</a:t>
            </a:r>
            <a:r>
              <a:rPr lang="en-US" dirty="0"/>
              <a:t>)</a:t>
            </a:r>
          </a:p>
          <a:p>
            <a:pPr lvl="1"/>
            <a:r>
              <a:rPr lang="en-US" dirty="0"/>
              <a:t>The reporting period for the three HAC measures will be 07/01/2017 – 12/31/2019</a:t>
            </a:r>
          </a:p>
          <a:p>
            <a:pPr lvl="1"/>
            <a:r>
              <a:rPr lang="en-US" dirty="0"/>
              <a:t>The reporting period for PSI 4 and PSI 90 will be 07/01/2018 – 12/31/2019</a:t>
            </a:r>
          </a:p>
          <a:p>
            <a:endParaRPr lang="en-US" dirty="0"/>
          </a:p>
        </p:txBody>
      </p:sp>
      <p:sp>
        <p:nvSpPr>
          <p:cNvPr id="4" name="Slide Number Placeholder 3">
            <a:extLst>
              <a:ext uri="{FF2B5EF4-FFF2-40B4-BE49-F238E27FC236}">
                <a16:creationId xmlns:a16="http://schemas.microsoft.com/office/drawing/2014/main" id="{786F5690-D176-4730-9BC0-988186CB45A3}"/>
              </a:ext>
            </a:extLst>
          </p:cNvPr>
          <p:cNvSpPr>
            <a:spLocks noGrp="1"/>
          </p:cNvSpPr>
          <p:nvPr>
            <p:ph type="sldNum" sz="quarter" idx="4"/>
          </p:nvPr>
        </p:nvSpPr>
        <p:spPr/>
        <p:txBody>
          <a:bodyPr/>
          <a:lstStyle/>
          <a:p>
            <a:fld id="{42C32FFB-F9AE-46F0-A233-A2E628258990}" type="slidenum">
              <a:rPr lang="en-US" smtClean="0"/>
              <a:pPr/>
              <a:t>19</a:t>
            </a:fld>
            <a:endParaRPr lang="en-US" sz="1000" dirty="0"/>
          </a:p>
        </p:txBody>
      </p:sp>
      <p:sp>
        <p:nvSpPr>
          <p:cNvPr id="5" name="Footer Placeholder 4">
            <a:extLst>
              <a:ext uri="{FF2B5EF4-FFF2-40B4-BE49-F238E27FC236}">
                <a16:creationId xmlns:a16="http://schemas.microsoft.com/office/drawing/2014/main" id="{1A3653F3-CAD6-4C87-994D-98391B58A42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58292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46D122-1DB3-4E71-86E0-E9FDEAC94AB1}"/>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FBEF27C3-55FA-44AC-B574-0DF0534B7EC0}"/>
              </a:ext>
            </a:extLst>
          </p:cNvPr>
          <p:cNvSpPr>
            <a:spLocks noGrp="1"/>
          </p:cNvSpPr>
          <p:nvPr>
            <p:ph type="sldNum" sz="quarter" idx="4"/>
          </p:nvPr>
        </p:nvSpPr>
        <p:spPr/>
        <p:txBody>
          <a:bodyPr/>
          <a:lstStyle/>
          <a:p>
            <a:fld id="{42C32FFB-F9AE-46F0-A233-A2E628258990}" type="slidenum">
              <a:rPr lang="en-US" smtClean="0"/>
              <a:pPr/>
              <a:t>2</a:t>
            </a:fld>
            <a:endParaRPr lang="en-US" sz="1000" dirty="0"/>
          </a:p>
        </p:txBody>
      </p:sp>
      <p:sp>
        <p:nvSpPr>
          <p:cNvPr id="6" name="Footer Placeholder 5">
            <a:extLst>
              <a:ext uri="{FF2B5EF4-FFF2-40B4-BE49-F238E27FC236}">
                <a16:creationId xmlns:a16="http://schemas.microsoft.com/office/drawing/2014/main" id="{52B017CB-8F1C-470E-BA83-77E10E3CB5B4}"/>
              </a:ext>
            </a:extLst>
          </p:cNvPr>
          <p:cNvSpPr>
            <a:spLocks noGrp="1"/>
          </p:cNvSpPr>
          <p:nvPr>
            <p:ph type="ftr" sz="quarter" idx="3"/>
          </p:nvPr>
        </p:nvSpPr>
        <p:spPr/>
        <p:txBody>
          <a:bodyPr/>
          <a:lstStyle/>
          <a:p>
            <a:endParaRPr lang="en-US" dirty="0"/>
          </a:p>
        </p:txBody>
      </p:sp>
      <p:sp>
        <p:nvSpPr>
          <p:cNvPr id="11" name="Content Placeholder 10">
            <a:extLst>
              <a:ext uri="{FF2B5EF4-FFF2-40B4-BE49-F238E27FC236}">
                <a16:creationId xmlns:a16="http://schemas.microsoft.com/office/drawing/2014/main" id="{87992DF2-C02A-4963-B980-3AF809A2249E}"/>
              </a:ext>
            </a:extLst>
          </p:cNvPr>
          <p:cNvSpPr>
            <a:spLocks noGrp="1"/>
          </p:cNvSpPr>
          <p:nvPr>
            <p:ph idx="1"/>
          </p:nvPr>
        </p:nvSpPr>
        <p:spPr/>
        <p:txBody>
          <a:bodyPr/>
          <a:lstStyle/>
          <a:p>
            <a:r>
              <a:rPr lang="en-US" dirty="0"/>
              <a:t>Throughout the presentation, if you have a question, please use the Q&amp;A feature in the Zoom toolbar (see below). </a:t>
            </a:r>
          </a:p>
          <a:p>
            <a:r>
              <a:rPr lang="en-US" dirty="0"/>
              <a:t>Questions will be addressed at the end of the presentation. </a:t>
            </a:r>
          </a:p>
          <a:p>
            <a:endParaRPr lang="en-US" dirty="0"/>
          </a:p>
          <a:p>
            <a:endParaRPr lang="en-US" dirty="0"/>
          </a:p>
          <a:p>
            <a:endParaRPr lang="en-US" dirty="0"/>
          </a:p>
          <a:p>
            <a:endParaRPr lang="en-US" dirty="0"/>
          </a:p>
        </p:txBody>
      </p:sp>
      <p:pic>
        <p:nvPicPr>
          <p:cNvPr id="12" name="Content Placeholder 7">
            <a:extLst>
              <a:ext uri="{FF2B5EF4-FFF2-40B4-BE49-F238E27FC236}">
                <a16:creationId xmlns:a16="http://schemas.microsoft.com/office/drawing/2014/main" id="{CCE531E7-8CB1-40BB-89E9-C90AE0D48960}"/>
              </a:ext>
            </a:extLst>
          </p:cNvPr>
          <p:cNvPicPr>
            <a:picLocks noChangeAspect="1"/>
          </p:cNvPicPr>
          <p:nvPr/>
        </p:nvPicPr>
        <p:blipFill>
          <a:blip r:embed="rId2"/>
          <a:stretch>
            <a:fillRect/>
          </a:stretch>
        </p:blipFill>
        <p:spPr bwMode="auto">
          <a:xfrm>
            <a:off x="547688" y="2382711"/>
            <a:ext cx="8054975" cy="762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291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Summary of Measure Updates Since </a:t>
            </a:r>
            <a:r>
              <a:rPr lang="en-US" dirty="0"/>
              <a:t>spring 2021</a:t>
            </a:r>
            <a:r>
              <a:rPr lang="en-US" b="1" dirty="0"/>
              <a:t> – </a:t>
            </a:r>
            <a:br>
              <a:rPr lang="en-US" b="1" dirty="0"/>
            </a:br>
            <a:r>
              <a:rPr lang="en-US" b="1" dirty="0"/>
              <a:t>Process/Structural Measure Domain</a:t>
            </a:r>
          </a:p>
        </p:txBody>
      </p:sp>
      <p:sp>
        <p:nvSpPr>
          <p:cNvPr id="4" name="Content Placeholder 3"/>
          <p:cNvSpPr>
            <a:spLocks noGrp="1"/>
          </p:cNvSpPr>
          <p:nvPr>
            <p:ph idx="1"/>
          </p:nvPr>
        </p:nvSpPr>
        <p:spPr>
          <a:xfrm>
            <a:off x="547078" y="1070975"/>
            <a:ext cx="3912190" cy="3385695"/>
          </a:xfrm>
        </p:spPr>
        <p:txBody>
          <a:bodyPr>
            <a:normAutofit lnSpcReduction="10000"/>
          </a:bodyPr>
          <a:lstStyle/>
          <a:p>
            <a:r>
              <a:rPr lang="en-US" dirty="0"/>
              <a:t>CPOE and BCMA</a:t>
            </a:r>
          </a:p>
          <a:p>
            <a:pPr lvl="1"/>
            <a:r>
              <a:rPr lang="en-US" dirty="0"/>
              <a:t>Updated for hospitals that submitted a 2021 Leapfrog Hospital Survey by August 31</a:t>
            </a:r>
          </a:p>
          <a:p>
            <a:pPr lvl="1"/>
            <a:r>
              <a:rPr lang="en-US" dirty="0"/>
              <a:t>Imputation model applied for hospitals missing a measure score</a:t>
            </a:r>
          </a:p>
          <a:p>
            <a:pPr lvl="1"/>
            <a:r>
              <a:rPr lang="en-US" dirty="0"/>
              <a:t>No updates to points assigned to Survey Results</a:t>
            </a:r>
          </a:p>
          <a:p>
            <a:r>
              <a:rPr lang="en-US" dirty="0"/>
              <a:t>ICU Physician Staffing</a:t>
            </a:r>
          </a:p>
          <a:p>
            <a:pPr lvl="1"/>
            <a:r>
              <a:rPr lang="en-US" dirty="0"/>
              <a:t>Updated for hospitals that submitted a 2021 Leapfrog Hospital Survey by August 31</a:t>
            </a:r>
          </a:p>
          <a:p>
            <a:pPr lvl="1"/>
            <a:r>
              <a:rPr lang="en-US" dirty="0"/>
              <a:t>Imputation model applied for hospitals with a recent past score (Step 1 only).</a:t>
            </a:r>
          </a:p>
          <a:p>
            <a:pPr lvl="1"/>
            <a:r>
              <a:rPr lang="en-US" dirty="0"/>
              <a:t>No updates to points assigned to Survey Results</a:t>
            </a:r>
          </a:p>
        </p:txBody>
      </p:sp>
      <p:sp>
        <p:nvSpPr>
          <p:cNvPr id="5" name="Content Placeholder 4">
            <a:extLst>
              <a:ext uri="{FF2B5EF4-FFF2-40B4-BE49-F238E27FC236}">
                <a16:creationId xmlns:a16="http://schemas.microsoft.com/office/drawing/2014/main" id="{B0BB5C3A-DD67-4CA0-B1CE-BA8D22205AEA}"/>
              </a:ext>
            </a:extLst>
          </p:cNvPr>
          <p:cNvSpPr>
            <a:spLocks noGrp="1"/>
          </p:cNvSpPr>
          <p:nvPr>
            <p:ph sz="quarter" idx="10"/>
          </p:nvPr>
        </p:nvSpPr>
        <p:spPr/>
        <p:txBody>
          <a:bodyPr/>
          <a:lstStyle/>
          <a:p>
            <a:r>
              <a:rPr lang="en-US" sz="1400" dirty="0"/>
              <a:t>NQF Safe Practices and Hand Hygiene  </a:t>
            </a:r>
          </a:p>
          <a:p>
            <a:pPr lvl="1"/>
            <a:r>
              <a:rPr lang="en-US" dirty="0"/>
              <a:t>Updated for hospitals that submitted a 2021 Leapfrog Hospital Survey by August 31</a:t>
            </a:r>
          </a:p>
          <a:p>
            <a:pPr lvl="1"/>
            <a:r>
              <a:rPr lang="en-US" dirty="0"/>
              <a:t>N/A for hospitals missing a measure score</a:t>
            </a:r>
          </a:p>
          <a:p>
            <a:pPr lvl="1"/>
            <a:r>
              <a:rPr lang="en-US" dirty="0"/>
              <a:t>Update to points assigned to Survey Results </a:t>
            </a:r>
          </a:p>
          <a:p>
            <a:r>
              <a:rPr lang="en-US" sz="1400" dirty="0"/>
              <a:t>5 Patient Experience Domains</a:t>
            </a:r>
          </a:p>
          <a:p>
            <a:pPr lvl="1"/>
            <a:r>
              <a:rPr lang="en-US" dirty="0"/>
              <a:t>Not updated for any hospital as CMS did not update these data by the August 31 Data Snapshot Date</a:t>
            </a:r>
          </a:p>
          <a:p>
            <a:pPr marL="274320" lvl="1" indent="0">
              <a:buNone/>
            </a:pPr>
            <a:endParaRPr lang="en-US" sz="1100" dirty="0"/>
          </a:p>
        </p:txBody>
      </p:sp>
      <p:sp>
        <p:nvSpPr>
          <p:cNvPr id="3" name="Slide Number Placeholder 2"/>
          <p:cNvSpPr>
            <a:spLocks noGrp="1"/>
          </p:cNvSpPr>
          <p:nvPr>
            <p:ph type="sldNum" sz="quarter" idx="4"/>
          </p:nvPr>
        </p:nvSpPr>
        <p:spPr/>
        <p:txBody>
          <a:bodyPr>
            <a:normAutofit/>
          </a:bodyPr>
          <a:lstStyle/>
          <a:p>
            <a:fld id="{BA9B540C-44DA-4F69-89C9-7C84606640D3}" type="slidenum">
              <a:rPr lang="en-US" smtClean="0"/>
              <a:pPr/>
              <a:t>20</a:t>
            </a:fld>
            <a:endParaRPr lang="en-US" dirty="0"/>
          </a:p>
        </p:txBody>
      </p:sp>
    </p:spTree>
    <p:extLst>
      <p:ext uri="{BB962C8B-B14F-4D97-AF65-F5344CB8AC3E}">
        <p14:creationId xmlns:p14="http://schemas.microsoft.com/office/powerpoint/2010/main" val="231485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Summary of Measure Updates Since Spring 2021 – </a:t>
            </a:r>
            <a:br>
              <a:rPr lang="en-US" b="1" dirty="0"/>
            </a:br>
            <a:r>
              <a:rPr lang="en-US" b="1" dirty="0"/>
              <a:t>Outcome Measure Domain</a:t>
            </a:r>
            <a:endParaRPr lang="en-US" dirty="0"/>
          </a:p>
        </p:txBody>
      </p:sp>
      <p:sp>
        <p:nvSpPr>
          <p:cNvPr id="4" name="Content Placeholder 3"/>
          <p:cNvSpPr>
            <a:spLocks noGrp="1"/>
          </p:cNvSpPr>
          <p:nvPr>
            <p:ph idx="1"/>
          </p:nvPr>
        </p:nvSpPr>
        <p:spPr/>
        <p:txBody>
          <a:bodyPr>
            <a:normAutofit/>
          </a:bodyPr>
          <a:lstStyle/>
          <a:p>
            <a:r>
              <a:rPr lang="en-US" dirty="0"/>
              <a:t>3 HAC Measures</a:t>
            </a:r>
          </a:p>
          <a:p>
            <a:pPr lvl="1"/>
            <a:r>
              <a:rPr lang="en-US" dirty="0"/>
              <a:t>Not updated for any hospital as CMS did not update these data by the August 31 Data Snapshot Date.</a:t>
            </a:r>
          </a:p>
          <a:p>
            <a:r>
              <a:rPr lang="en-US" dirty="0"/>
              <a:t>5 HAI Measures</a:t>
            </a:r>
          </a:p>
          <a:p>
            <a:pPr lvl="1"/>
            <a:r>
              <a:rPr lang="en-US" dirty="0"/>
              <a:t>Updated for all hospitals (both Leapfrog Hospital Survey Results and CMS data have been updated since spring 2021)</a:t>
            </a:r>
          </a:p>
          <a:p>
            <a:r>
              <a:rPr lang="en-US" dirty="0"/>
              <a:t>PSI Measures </a:t>
            </a:r>
          </a:p>
          <a:p>
            <a:pPr lvl="1"/>
            <a:r>
              <a:rPr lang="en-US" dirty="0"/>
              <a:t>Updated for all hospitals (PSI 4 and PSI 90)</a:t>
            </a:r>
          </a:p>
        </p:txBody>
      </p:sp>
      <p:sp>
        <p:nvSpPr>
          <p:cNvPr id="3" name="Slide Number Placeholder 2"/>
          <p:cNvSpPr>
            <a:spLocks noGrp="1"/>
          </p:cNvSpPr>
          <p:nvPr>
            <p:ph type="sldNum" sz="quarter" idx="4"/>
          </p:nvPr>
        </p:nvSpPr>
        <p:spPr/>
        <p:txBody>
          <a:bodyPr>
            <a:normAutofit/>
          </a:bodyPr>
          <a:lstStyle/>
          <a:p>
            <a:fld id="{BA9B540C-44DA-4F69-89C9-7C84606640D3}" type="slidenum">
              <a:rPr lang="en-US" smtClean="0"/>
              <a:pPr/>
              <a:t>21</a:t>
            </a:fld>
            <a:endParaRPr lang="en-US" dirty="0"/>
          </a:p>
        </p:txBody>
      </p:sp>
    </p:spTree>
    <p:extLst>
      <p:ext uri="{BB962C8B-B14F-4D97-AF65-F5344CB8AC3E}">
        <p14:creationId xmlns:p14="http://schemas.microsoft.com/office/powerpoint/2010/main" val="424236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SCORING OVERVIEW</a:t>
            </a:r>
          </a:p>
        </p:txBody>
      </p:sp>
      <p:sp>
        <p:nvSpPr>
          <p:cNvPr id="3" name="Slide Number Placeholder 2"/>
          <p:cNvSpPr>
            <a:spLocks noGrp="1"/>
          </p:cNvSpPr>
          <p:nvPr>
            <p:ph type="sldNum" sz="quarter" idx="12"/>
          </p:nvPr>
        </p:nvSpPr>
        <p:spPr>
          <a:xfrm>
            <a:off x="8110538" y="4761515"/>
            <a:ext cx="400050" cy="183356"/>
          </a:xfrm>
        </p:spPr>
        <p:txBody>
          <a:bodyPr>
            <a:normAutofit/>
          </a:bodyPr>
          <a:lstStyle/>
          <a:p>
            <a:fld id="{BA9B540C-44DA-4F69-89C9-7C84606640D3}" type="slidenum">
              <a:rPr lang="en-US" smtClean="0"/>
              <a:pPr/>
              <a:t>22</a:t>
            </a:fld>
            <a:endParaRPr lang="en-US" dirty="0"/>
          </a:p>
        </p:txBody>
      </p:sp>
    </p:spTree>
    <p:extLst>
      <p:ext uri="{BB962C8B-B14F-4D97-AF65-F5344CB8AC3E}">
        <p14:creationId xmlns:p14="http://schemas.microsoft.com/office/powerpoint/2010/main" val="3133064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Weighting Process</a:t>
            </a:r>
          </a:p>
        </p:txBody>
      </p:sp>
      <p:sp>
        <p:nvSpPr>
          <p:cNvPr id="4" name="Content Placeholder 3"/>
          <p:cNvSpPr>
            <a:spLocks noGrp="1"/>
          </p:cNvSpPr>
          <p:nvPr>
            <p:ph idx="1"/>
          </p:nvPr>
        </p:nvSpPr>
        <p:spPr/>
        <p:txBody>
          <a:bodyPr>
            <a:normAutofit fontScale="85000" lnSpcReduction="20000"/>
          </a:bodyPr>
          <a:lstStyle/>
          <a:p>
            <a:r>
              <a:rPr lang="en-US" dirty="0"/>
              <a:t>Two measure domains, each weighted 50%:</a:t>
            </a:r>
          </a:p>
          <a:p>
            <a:pPr lvl="1"/>
            <a:r>
              <a:rPr lang="en-US" dirty="0"/>
              <a:t>Process/structural measures</a:t>
            </a:r>
          </a:p>
          <a:p>
            <a:pPr lvl="1"/>
            <a:r>
              <a:rPr lang="en-US" dirty="0"/>
              <a:t>Outcome measures</a:t>
            </a:r>
          </a:p>
          <a:p>
            <a:pPr lvl="1"/>
            <a:endParaRPr lang="en-US" dirty="0"/>
          </a:p>
          <a:p>
            <a:r>
              <a:rPr lang="en-US" dirty="0"/>
              <a:t>Three criteria for weighting individual measures:</a:t>
            </a:r>
          </a:p>
          <a:p>
            <a:pPr lvl="1"/>
            <a:r>
              <a:rPr lang="en-US" dirty="0"/>
              <a:t>Strength of evidence (rating of 1 or 2)</a:t>
            </a:r>
          </a:p>
          <a:p>
            <a:pPr lvl="1"/>
            <a:r>
              <a:rPr lang="en-US" dirty="0"/>
              <a:t>Opportunity (rating of 1-3), based on coefficient of variation</a:t>
            </a:r>
          </a:p>
          <a:p>
            <a:pPr lvl="1"/>
            <a:r>
              <a:rPr lang="en-US" dirty="0"/>
              <a:t>Impact (rating of 1, 2, 3) based on:</a:t>
            </a:r>
          </a:p>
          <a:p>
            <a:pPr lvl="2"/>
            <a:r>
              <a:rPr lang="en-US" dirty="0"/>
              <a:t>number of patients possibly affected by the event (0, 1, 2, 3)</a:t>
            </a:r>
          </a:p>
          <a:p>
            <a:pPr lvl="2"/>
            <a:r>
              <a:rPr lang="en-US" dirty="0"/>
              <a:t>severity of harm to individual patients (1, 2, 3)</a:t>
            </a:r>
          </a:p>
          <a:p>
            <a:pPr lvl="1"/>
            <a:r>
              <a:rPr lang="en-US" dirty="0"/>
              <a:t>Number of measures</a:t>
            </a:r>
          </a:p>
          <a:p>
            <a:pPr lvl="1"/>
            <a:endParaRPr lang="en-US" dirty="0"/>
          </a:p>
          <a:p>
            <a:pPr algn="ctr"/>
            <a:r>
              <a:rPr lang="en-US" dirty="0"/>
              <a:t>Measure Weight Score = </a:t>
            </a:r>
            <a:r>
              <a:rPr lang="en-US" b="1" dirty="0"/>
              <a:t>[Evidence + (Opportunity x Impact x Number of Measures*)]</a:t>
            </a:r>
          </a:p>
          <a:p>
            <a:pPr algn="ctr"/>
            <a:r>
              <a:rPr lang="en-US" sz="1300" b="1" dirty="0"/>
              <a:t>*</a:t>
            </a:r>
            <a:r>
              <a:rPr lang="en-US" sz="1300" dirty="0"/>
              <a:t>Number of measures equals 1 for all but PSI 90 where number of measures equals 10</a:t>
            </a:r>
          </a:p>
        </p:txBody>
      </p:sp>
      <p:sp>
        <p:nvSpPr>
          <p:cNvPr id="3" name="Slide Number Placeholder 2"/>
          <p:cNvSpPr>
            <a:spLocks noGrp="1"/>
          </p:cNvSpPr>
          <p:nvPr>
            <p:ph type="sldNum" sz="quarter" idx="4"/>
          </p:nvPr>
        </p:nvSpPr>
        <p:spPr/>
        <p:txBody>
          <a:bodyPr>
            <a:normAutofit/>
          </a:bodyPr>
          <a:lstStyle/>
          <a:p>
            <a:fld id="{BA9B540C-44DA-4F69-89C9-7C84606640D3}" type="slidenum">
              <a:rPr lang="en-US" smtClean="0"/>
              <a:pPr/>
              <a:t>23</a:t>
            </a:fld>
            <a:endParaRPr lang="en-US" dirty="0"/>
          </a:p>
        </p:txBody>
      </p:sp>
    </p:spTree>
    <p:extLst>
      <p:ext uri="{BB962C8B-B14F-4D97-AF65-F5344CB8AC3E}">
        <p14:creationId xmlns:p14="http://schemas.microsoft.com/office/powerpoint/2010/main" val="2570001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Z-Score Methodology</a:t>
            </a:r>
          </a:p>
        </p:txBody>
      </p:sp>
      <p:sp>
        <p:nvSpPr>
          <p:cNvPr id="4" name="Content Placeholder 3"/>
          <p:cNvSpPr>
            <a:spLocks noGrp="1"/>
          </p:cNvSpPr>
          <p:nvPr>
            <p:ph idx="1"/>
          </p:nvPr>
        </p:nvSpPr>
        <p:spPr/>
        <p:txBody>
          <a:bodyPr>
            <a:normAutofit fontScale="85000" lnSpcReduction="20000"/>
          </a:bodyPr>
          <a:lstStyle/>
          <a:p>
            <a:r>
              <a:rPr lang="en-US" dirty="0"/>
              <a:t>Standardizes data from individual measures with different scales</a:t>
            </a:r>
          </a:p>
          <a:p>
            <a:endParaRPr lang="en-US" dirty="0"/>
          </a:p>
          <a:p>
            <a:r>
              <a:rPr lang="en-US" dirty="0"/>
              <a:t>Counts how many standard deviations a hospital’s score on the measure is away from the mean</a:t>
            </a:r>
          </a:p>
          <a:p>
            <a:endParaRPr lang="en-US" dirty="0"/>
          </a:p>
          <a:p>
            <a:r>
              <a:rPr lang="en-US" dirty="0"/>
              <a:t>Mean is set to 0</a:t>
            </a:r>
          </a:p>
          <a:p>
            <a:pPr lvl="1"/>
            <a:r>
              <a:rPr lang="en-US" dirty="0"/>
              <a:t>Negative z-score: worse than the mean</a:t>
            </a:r>
          </a:p>
          <a:p>
            <a:pPr lvl="1"/>
            <a:r>
              <a:rPr lang="en-US" dirty="0"/>
              <a:t>Positive z-score: better than the mean</a:t>
            </a:r>
          </a:p>
          <a:p>
            <a:pPr lvl="1"/>
            <a:endParaRPr lang="en-US" dirty="0"/>
          </a:p>
          <a:p>
            <a:r>
              <a:rPr lang="en-US" dirty="0"/>
              <a:t>How to Calculate Z-Score from Raw Measure Score:</a:t>
            </a:r>
          </a:p>
          <a:p>
            <a:pPr lvl="1"/>
            <a:r>
              <a:rPr lang="en-US" dirty="0"/>
              <a:t>Process/structural measures: </a:t>
            </a:r>
          </a:p>
          <a:p>
            <a:pPr lvl="2"/>
            <a:r>
              <a:rPr lang="en-US" dirty="0"/>
              <a:t>(Raw Measure Score – Mean)/Standard Deviation</a:t>
            </a:r>
          </a:p>
          <a:p>
            <a:pPr lvl="1"/>
            <a:r>
              <a:rPr lang="en-US" dirty="0"/>
              <a:t>Outcome Measures: </a:t>
            </a:r>
          </a:p>
          <a:p>
            <a:pPr lvl="2"/>
            <a:r>
              <a:rPr lang="en-US" dirty="0"/>
              <a:t>(Mean – Raw Measure Score)/Standard Deviation</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24</a:t>
            </a:fld>
            <a:endParaRPr lang="en-US" dirty="0"/>
          </a:p>
        </p:txBody>
      </p:sp>
    </p:spTree>
    <p:extLst>
      <p:ext uri="{BB962C8B-B14F-4D97-AF65-F5344CB8AC3E}">
        <p14:creationId xmlns:p14="http://schemas.microsoft.com/office/powerpoint/2010/main" val="1853281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Overall Numerical Score</a:t>
            </a:r>
          </a:p>
        </p:txBody>
      </p:sp>
      <p:sp>
        <p:nvSpPr>
          <p:cNvPr id="4" name="Content Placeholder 3"/>
          <p:cNvSpPr>
            <a:spLocks noGrp="1"/>
          </p:cNvSpPr>
          <p:nvPr>
            <p:ph idx="1"/>
          </p:nvPr>
        </p:nvSpPr>
        <p:spPr/>
        <p:txBody>
          <a:bodyPr>
            <a:normAutofit/>
          </a:bodyPr>
          <a:lstStyle/>
          <a:p>
            <a:r>
              <a:rPr lang="en-US" dirty="0"/>
              <a:t>Sum the z-score for each measure multiplied by the weight for each measure</a:t>
            </a:r>
          </a:p>
          <a:p>
            <a:endParaRPr lang="en-US" dirty="0"/>
          </a:p>
          <a:p>
            <a:r>
              <a:rPr lang="en-US" dirty="0"/>
              <a:t>If a measure score is missing, the weight for that measure is re-apportioned to other measures within the same domain</a:t>
            </a:r>
          </a:p>
          <a:p>
            <a:endParaRPr lang="en-US" dirty="0"/>
          </a:p>
          <a:p>
            <a:r>
              <a:rPr lang="en-US" dirty="0"/>
              <a:t>3.0 is added to each hospital’s final numerical score to avoid possible confusion with interpreting negative patient safety scores</a:t>
            </a:r>
          </a:p>
          <a:p>
            <a:endParaRPr lang="en-US" dirty="0"/>
          </a:p>
          <a:p>
            <a:pPr algn="ctr">
              <a:buNone/>
            </a:pPr>
            <a:r>
              <a:rPr lang="en-US" i="1" dirty="0"/>
              <a:t>3.0 + CPOE z-score X CPOE weight + IPS z-score X IPS weight + CLABSI z-score X CLABSI weight </a:t>
            </a:r>
            <a:br>
              <a:rPr lang="en-US" i="1" dirty="0"/>
            </a:br>
            <a:r>
              <a:rPr lang="en-US" i="1" dirty="0"/>
              <a:t> . . . etc.</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25</a:t>
            </a:fld>
            <a:endParaRPr lang="en-US" dirty="0"/>
          </a:p>
        </p:txBody>
      </p:sp>
    </p:spTree>
    <p:extLst>
      <p:ext uri="{BB962C8B-B14F-4D97-AF65-F5344CB8AC3E}">
        <p14:creationId xmlns:p14="http://schemas.microsoft.com/office/powerpoint/2010/main" val="2551625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5E9B-2B13-4F28-8F0A-A97B7839A232}"/>
              </a:ext>
            </a:extLst>
          </p:cNvPr>
          <p:cNvSpPr>
            <a:spLocks noGrp="1"/>
          </p:cNvSpPr>
          <p:nvPr>
            <p:ph type="title"/>
          </p:nvPr>
        </p:nvSpPr>
        <p:spPr>
          <a:xfrm>
            <a:off x="547077" y="286457"/>
            <a:ext cx="8056359" cy="302840"/>
          </a:xfrm>
        </p:spPr>
        <p:txBody>
          <a:bodyPr/>
          <a:lstStyle/>
          <a:p>
            <a:r>
              <a:rPr lang="en-US" dirty="0"/>
              <a:t>Dealing with Missing Data</a:t>
            </a:r>
          </a:p>
        </p:txBody>
      </p:sp>
      <p:sp>
        <p:nvSpPr>
          <p:cNvPr id="3" name="Content Placeholder 2">
            <a:extLst>
              <a:ext uri="{FF2B5EF4-FFF2-40B4-BE49-F238E27FC236}">
                <a16:creationId xmlns:a16="http://schemas.microsoft.com/office/drawing/2014/main" id="{3EE689EF-044B-49DA-9403-CCE9E449C4AD}"/>
              </a:ext>
            </a:extLst>
          </p:cNvPr>
          <p:cNvSpPr>
            <a:spLocks noGrp="1"/>
          </p:cNvSpPr>
          <p:nvPr>
            <p:ph idx="1"/>
          </p:nvPr>
        </p:nvSpPr>
        <p:spPr/>
        <p:txBody>
          <a:bodyPr/>
          <a:lstStyle/>
          <a:p>
            <a:r>
              <a:rPr lang="en-US" sz="1400" dirty="0"/>
              <a:t>If a hospital is missing a measure score for any measure (except for PSI 90; hospitals missing PSI 90 are not graded), the standard weight of that measure is redistributed to the other measures in the same measure domain. The new weight for each measure within the domain is calculated by re-apportioning the standard weight assigned to the measure with the missing score to other measures within the same domain.</a:t>
            </a:r>
          </a:p>
          <a:p>
            <a:r>
              <a:rPr lang="en-US" sz="1400" dirty="0"/>
              <a:t>For example, if a hospital is missing a measure score for ICU Physician Staffing because the hospital does not operate an adult or pediatric medical and/or surgical ICU, the standard weight will be re-apportioned to the remaining 11 measures within the process/structural measure domain.</a:t>
            </a:r>
          </a:p>
          <a:p>
            <a:r>
              <a:rPr lang="en-US" sz="1400" dirty="0"/>
              <a:t>To calculate the new weight of each of the remaining 11 measures in the process/structural measure domain, hospitals can use the formula below or use the Leapfrog Hospital Safety Grade Calculator ©, which can be found on the Safety Grade Review Website. Note that each domain contributes to 50% of the overall letter grade.</a:t>
            </a:r>
          </a:p>
          <a:p>
            <a:r>
              <a:rPr lang="en-US" sz="1400" dirty="0"/>
              <a:t>[Standard measure weight / (sum of standard weights for the remaining 11 measures in the process/structural measure domain)]*50% = updated measure weight</a:t>
            </a:r>
          </a:p>
        </p:txBody>
      </p:sp>
      <p:sp>
        <p:nvSpPr>
          <p:cNvPr id="4" name="Slide Number Placeholder 3">
            <a:extLst>
              <a:ext uri="{FF2B5EF4-FFF2-40B4-BE49-F238E27FC236}">
                <a16:creationId xmlns:a16="http://schemas.microsoft.com/office/drawing/2014/main" id="{7E42052E-7077-4088-BC37-7B4FDBE872D7}"/>
              </a:ext>
            </a:extLst>
          </p:cNvPr>
          <p:cNvSpPr>
            <a:spLocks noGrp="1"/>
          </p:cNvSpPr>
          <p:nvPr>
            <p:ph type="sldNum" sz="quarter" idx="4"/>
          </p:nvPr>
        </p:nvSpPr>
        <p:spPr/>
        <p:txBody>
          <a:bodyPr/>
          <a:lstStyle/>
          <a:p>
            <a:fld id="{42C32FFB-F9AE-46F0-A233-A2E628258990}" type="slidenum">
              <a:rPr lang="en-US" smtClean="0"/>
              <a:pPr/>
              <a:t>26</a:t>
            </a:fld>
            <a:endParaRPr lang="en-US" sz="1000" dirty="0"/>
          </a:p>
        </p:txBody>
      </p:sp>
      <p:sp>
        <p:nvSpPr>
          <p:cNvPr id="5" name="Footer Placeholder 4">
            <a:extLst>
              <a:ext uri="{FF2B5EF4-FFF2-40B4-BE49-F238E27FC236}">
                <a16:creationId xmlns:a16="http://schemas.microsoft.com/office/drawing/2014/main" id="{9997041A-695C-4953-BCE4-7C96D516053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983929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700" dirty="0"/>
              <a:t>DETAILS OF THE COURTESY SAFETY GRADE REVIEW PERIOD</a:t>
            </a:r>
          </a:p>
        </p:txBody>
      </p:sp>
      <p:sp>
        <p:nvSpPr>
          <p:cNvPr id="4" name="Slide Number Placeholder 3"/>
          <p:cNvSpPr>
            <a:spLocks noGrp="1"/>
          </p:cNvSpPr>
          <p:nvPr>
            <p:ph type="sldNum" sz="quarter" idx="4294967295"/>
          </p:nvPr>
        </p:nvSpPr>
        <p:spPr>
          <a:xfrm>
            <a:off x="7539038" y="4787106"/>
            <a:ext cx="971550" cy="138499"/>
          </a:xfrm>
        </p:spPr>
        <p:txBody>
          <a:bodyPr/>
          <a:lstStyle/>
          <a:p>
            <a:fld id="{BA9B540C-44DA-4F69-89C9-7C84606640D3}" type="slidenum">
              <a:rPr lang="en-US" smtClean="0"/>
              <a:pPr/>
              <a:t>27</a:t>
            </a:fld>
            <a:endParaRPr lang="en-US" dirty="0"/>
          </a:p>
        </p:txBody>
      </p:sp>
    </p:spTree>
    <p:extLst>
      <p:ext uri="{BB962C8B-B14F-4D97-AF65-F5344CB8AC3E}">
        <p14:creationId xmlns:p14="http://schemas.microsoft.com/office/powerpoint/2010/main" val="82905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077" y="286457"/>
            <a:ext cx="8056359" cy="302840"/>
          </a:xfrm>
        </p:spPr>
        <p:txBody>
          <a:bodyPr/>
          <a:lstStyle/>
          <a:p>
            <a:r>
              <a:rPr lang="en-US" dirty="0"/>
              <a:t>Secure Website for Hospitals to Review their Safety Grade Data</a:t>
            </a:r>
            <a:endParaRPr lang="en-US" b="1" dirty="0">
              <a:solidFill>
                <a:srgbClr val="FF0000"/>
              </a:solidFill>
            </a:endParaRPr>
          </a:p>
        </p:txBody>
      </p:sp>
      <p:pic>
        <p:nvPicPr>
          <p:cNvPr id="8" name="Content Placeholder 7"/>
          <p:cNvPicPr>
            <a:picLocks noGrp="1" noChangeAspect="1"/>
          </p:cNvPicPr>
          <p:nvPr>
            <p:ph sz="quarter" idx="10"/>
          </p:nvPr>
        </p:nvPicPr>
        <p:blipFill>
          <a:blip r:embed="rId3"/>
          <a:srcRect/>
          <a:stretch/>
        </p:blipFill>
        <p:spPr>
          <a:xfrm>
            <a:off x="4322249" y="1487988"/>
            <a:ext cx="4251966" cy="3237293"/>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4"/>
          </p:nvPr>
        </p:nvSpPr>
        <p:spPr/>
        <p:txBody>
          <a:bodyPr>
            <a:normAutofit/>
          </a:bodyPr>
          <a:lstStyle/>
          <a:p>
            <a:fld id="{09701636-C3B2-4C60-86B7-E0190A615A61}" type="slidenum">
              <a:rPr lang="en-US" smtClean="0"/>
              <a:pPr/>
              <a:t>28</a:t>
            </a:fld>
            <a:endParaRPr lang="en-US" dirty="0"/>
          </a:p>
        </p:txBody>
      </p:sp>
      <p:sp>
        <p:nvSpPr>
          <p:cNvPr id="7" name="Content Placeholder 6"/>
          <p:cNvSpPr>
            <a:spLocks noGrp="1"/>
          </p:cNvSpPr>
          <p:nvPr>
            <p:ph idx="1"/>
          </p:nvPr>
        </p:nvSpPr>
        <p:spPr>
          <a:xfrm>
            <a:off x="547077" y="1070975"/>
            <a:ext cx="7127352" cy="692511"/>
          </a:xfrm>
        </p:spPr>
        <p:txBody>
          <a:bodyPr/>
          <a:lstStyle/>
          <a:p>
            <a:r>
              <a:rPr lang="en-US" dirty="0">
                <a:hlinkClick r:id="rId4"/>
              </a:rPr>
              <a:t>http://www.HospitalSafetyGrade.org/data-review</a:t>
            </a:r>
            <a:endParaRPr lang="en-US" dirty="0"/>
          </a:p>
        </p:txBody>
      </p:sp>
      <p:sp>
        <p:nvSpPr>
          <p:cNvPr id="3" name="TextBox 2">
            <a:extLst>
              <a:ext uri="{FF2B5EF4-FFF2-40B4-BE49-F238E27FC236}">
                <a16:creationId xmlns:a16="http://schemas.microsoft.com/office/drawing/2014/main" id="{7A290129-08EA-4CEE-A453-37EADC19279E}"/>
              </a:ext>
            </a:extLst>
          </p:cNvPr>
          <p:cNvSpPr txBox="1"/>
          <p:nvPr/>
        </p:nvSpPr>
        <p:spPr>
          <a:xfrm>
            <a:off x="454979" y="1602254"/>
            <a:ext cx="3301077" cy="2308324"/>
          </a:xfrm>
          <a:prstGeom prst="rect">
            <a:avLst/>
          </a:prstGeom>
          <a:noFill/>
        </p:spPr>
        <p:txBody>
          <a:bodyPr wrap="square" rtlCol="0">
            <a:spAutoFit/>
          </a:bodyPr>
          <a:lstStyle/>
          <a:p>
            <a:r>
              <a:rPr lang="en-US" sz="1600" dirty="0">
                <a:solidFill>
                  <a:schemeClr val="tx2"/>
                </a:solidFill>
                <a:latin typeface="+mn-lt"/>
              </a:rPr>
              <a:t>Usernames and passwords</a:t>
            </a:r>
            <a:br>
              <a:rPr lang="en-US" sz="1600" dirty="0">
                <a:solidFill>
                  <a:schemeClr val="tx2"/>
                </a:solidFill>
                <a:latin typeface="+mn-lt"/>
              </a:rPr>
            </a:br>
            <a:r>
              <a:rPr lang="en-US" sz="1600" dirty="0">
                <a:solidFill>
                  <a:schemeClr val="tx2"/>
                </a:solidFill>
                <a:latin typeface="+mn-lt"/>
              </a:rPr>
              <a:t>are emailed to Leapfrog Hospital Survey participants and mailed to hospital CEO’s all others. You can also retrieve your username and password via the Help Desk. </a:t>
            </a:r>
          </a:p>
          <a:p>
            <a:endParaRPr lang="en-US" sz="1600" dirty="0">
              <a:solidFill>
                <a:schemeClr val="tx2"/>
              </a:solidFill>
              <a:latin typeface="+mn-lt"/>
            </a:endParaRPr>
          </a:p>
          <a:p>
            <a:r>
              <a:rPr lang="en-US" sz="1600" dirty="0">
                <a:solidFill>
                  <a:srgbClr val="FF0000"/>
                </a:solidFill>
                <a:latin typeface="+mn-lt"/>
              </a:rPr>
              <a:t>Fall 2021 Review Period</a:t>
            </a:r>
          </a:p>
          <a:p>
            <a:r>
              <a:rPr lang="en-US" sz="1600" dirty="0">
                <a:solidFill>
                  <a:srgbClr val="FF0000"/>
                </a:solidFill>
                <a:latin typeface="+mn-lt"/>
              </a:rPr>
              <a:t>September 20 – October 10</a:t>
            </a:r>
            <a:endParaRPr lang="en-US" dirty="0">
              <a:solidFill>
                <a:srgbClr val="FF0000"/>
              </a:solidFill>
            </a:endParaRPr>
          </a:p>
        </p:txBody>
      </p:sp>
    </p:spTree>
    <p:extLst>
      <p:ext uri="{BB962C8B-B14F-4D97-AF65-F5344CB8AC3E}">
        <p14:creationId xmlns:p14="http://schemas.microsoft.com/office/powerpoint/2010/main" val="2702614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Contact Information</a:t>
            </a:r>
            <a:endParaRPr lang="en-US" b="1" dirty="0">
              <a:solidFill>
                <a:srgbClr val="FF0000"/>
              </a:solidFill>
            </a:endParaRPr>
          </a:p>
        </p:txBody>
      </p:sp>
      <p:sp>
        <p:nvSpPr>
          <p:cNvPr id="4" name="Slide Number Placeholder 3"/>
          <p:cNvSpPr>
            <a:spLocks noGrp="1"/>
          </p:cNvSpPr>
          <p:nvPr>
            <p:ph type="sldNum" sz="quarter" idx="4294967295"/>
          </p:nvPr>
        </p:nvSpPr>
        <p:spPr/>
        <p:txBody>
          <a:bodyPr>
            <a:normAutofit/>
          </a:bodyPr>
          <a:lstStyle/>
          <a:p>
            <a:fld id="{09701636-C3B2-4C60-86B7-E0190A615A61}" type="slidenum">
              <a:rPr lang="en-US" smtClean="0"/>
              <a:pPr/>
              <a:t>29</a:t>
            </a:fld>
            <a:endParaRPr lang="en-US" dirty="0"/>
          </a:p>
        </p:txBody>
      </p:sp>
      <p:pic>
        <p:nvPicPr>
          <p:cNvPr id="6" name="Picture 5"/>
          <p:cNvPicPr>
            <a:picLocks noChangeAspect="1"/>
          </p:cNvPicPr>
          <p:nvPr/>
        </p:nvPicPr>
        <p:blipFill>
          <a:blip r:embed="rId3"/>
          <a:stretch>
            <a:fillRect/>
          </a:stretch>
        </p:blipFill>
        <p:spPr>
          <a:xfrm>
            <a:off x="2332892" y="1115172"/>
            <a:ext cx="4381154" cy="31441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338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11B3-0BCA-4E9F-BEC5-26962A72AC77}"/>
              </a:ext>
            </a:extLst>
          </p:cNvPr>
          <p:cNvSpPr>
            <a:spLocks noGrp="1"/>
          </p:cNvSpPr>
          <p:nvPr>
            <p:ph type="title"/>
          </p:nvPr>
        </p:nvSpPr>
        <p:spPr>
          <a:xfrm>
            <a:off x="547077" y="286457"/>
            <a:ext cx="8056359" cy="302840"/>
          </a:xfrm>
        </p:spPr>
        <p:txBody>
          <a:bodyPr/>
          <a:lstStyle/>
          <a:p>
            <a:r>
              <a:rPr lang="en-US" dirty="0"/>
              <a:t>Download the slide deck and recording </a:t>
            </a:r>
          </a:p>
        </p:txBody>
      </p:sp>
      <p:sp>
        <p:nvSpPr>
          <p:cNvPr id="3" name="Content Placeholder 2">
            <a:extLst>
              <a:ext uri="{FF2B5EF4-FFF2-40B4-BE49-F238E27FC236}">
                <a16:creationId xmlns:a16="http://schemas.microsoft.com/office/drawing/2014/main" id="{21A00A6B-3F86-4AFF-BEAD-B7F60617E256}"/>
              </a:ext>
            </a:extLst>
          </p:cNvPr>
          <p:cNvSpPr>
            <a:spLocks noGrp="1"/>
          </p:cNvSpPr>
          <p:nvPr>
            <p:ph idx="1"/>
          </p:nvPr>
        </p:nvSpPr>
        <p:spPr/>
        <p:txBody>
          <a:bodyPr/>
          <a:lstStyle/>
          <a:p>
            <a:r>
              <a:rPr lang="en-US" dirty="0"/>
              <a:t>Attendees can download the slide deck and today’s recording </a:t>
            </a:r>
            <a:r>
              <a:rPr lang="en-US" b="1" dirty="0"/>
              <a:t>starting tomorrow</a:t>
            </a:r>
            <a:r>
              <a:rPr lang="en-US" dirty="0"/>
              <a:t>, September 29, on Leapfrog’s website at </a:t>
            </a:r>
            <a:r>
              <a:rPr lang="en-US" dirty="0">
                <a:hlinkClick r:id="rId2"/>
              </a:rPr>
              <a:t>https://www.hospitalsafetygrade.org/for-hospitals/key-dates-and-information</a:t>
            </a:r>
            <a:r>
              <a:rPr lang="en-US" dirty="0"/>
              <a:t>. </a:t>
            </a:r>
          </a:p>
        </p:txBody>
      </p:sp>
      <p:sp>
        <p:nvSpPr>
          <p:cNvPr id="4" name="Slide Number Placeholder 3">
            <a:extLst>
              <a:ext uri="{FF2B5EF4-FFF2-40B4-BE49-F238E27FC236}">
                <a16:creationId xmlns:a16="http://schemas.microsoft.com/office/drawing/2014/main" id="{4571505B-8D27-49C8-AE64-4355A68786B7}"/>
              </a:ext>
            </a:extLst>
          </p:cNvPr>
          <p:cNvSpPr>
            <a:spLocks noGrp="1"/>
          </p:cNvSpPr>
          <p:nvPr>
            <p:ph type="sldNum" sz="quarter" idx="4"/>
          </p:nvPr>
        </p:nvSpPr>
        <p:spPr/>
        <p:txBody>
          <a:bodyPr/>
          <a:lstStyle/>
          <a:p>
            <a:fld id="{42C32FFB-F9AE-46F0-A233-A2E628258990}" type="slidenum">
              <a:rPr lang="en-US" smtClean="0"/>
              <a:pPr/>
              <a:t>3</a:t>
            </a:fld>
            <a:endParaRPr lang="en-US" sz="1000" dirty="0"/>
          </a:p>
        </p:txBody>
      </p:sp>
      <p:sp>
        <p:nvSpPr>
          <p:cNvPr id="5" name="Footer Placeholder 4">
            <a:extLst>
              <a:ext uri="{FF2B5EF4-FFF2-40B4-BE49-F238E27FC236}">
                <a16:creationId xmlns:a16="http://schemas.microsoft.com/office/drawing/2014/main" id="{EA11DDBE-1BFA-40BE-A9BC-01D179B3F40B}"/>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45991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Source Data</a:t>
            </a:r>
            <a:endParaRPr lang="en-US" b="1" dirty="0">
              <a:solidFill>
                <a:srgbClr val="FF0000"/>
              </a:solidFill>
            </a:endParaRPr>
          </a:p>
        </p:txBody>
      </p:sp>
      <p:sp>
        <p:nvSpPr>
          <p:cNvPr id="3" name="Slide Number Placeholder 2"/>
          <p:cNvSpPr>
            <a:spLocks noGrp="1"/>
          </p:cNvSpPr>
          <p:nvPr>
            <p:ph type="sldNum" sz="quarter" idx="4294967295"/>
          </p:nvPr>
        </p:nvSpPr>
        <p:spPr/>
        <p:txBody>
          <a:bodyPr>
            <a:normAutofit/>
          </a:bodyPr>
          <a:lstStyle/>
          <a:p>
            <a:fld id="{09701636-C3B2-4C60-86B7-E0190A615A61}" type="slidenum">
              <a:rPr lang="en-US" smtClean="0"/>
              <a:pPr/>
              <a:t>30</a:t>
            </a:fld>
            <a:endParaRPr lang="en-US" dirty="0"/>
          </a:p>
        </p:txBody>
      </p:sp>
      <p:pic>
        <p:nvPicPr>
          <p:cNvPr id="5" name="Picture 4">
            <a:extLst>
              <a:ext uri="{FF2B5EF4-FFF2-40B4-BE49-F238E27FC236}">
                <a16:creationId xmlns:a16="http://schemas.microsoft.com/office/drawing/2014/main" id="{3CCC16B4-5C28-4F6A-B253-4732838884CE}"/>
              </a:ext>
            </a:extLst>
          </p:cNvPr>
          <p:cNvPicPr>
            <a:picLocks noChangeAspect="1"/>
          </p:cNvPicPr>
          <p:nvPr/>
        </p:nvPicPr>
        <p:blipFill>
          <a:blip r:embed="rId3"/>
          <a:srcRect/>
          <a:stretch/>
        </p:blipFill>
        <p:spPr>
          <a:xfrm>
            <a:off x="547077" y="1007689"/>
            <a:ext cx="5964742" cy="2239091"/>
          </a:xfrm>
          <a:prstGeom prst="rect">
            <a:avLst/>
          </a:prstGeom>
        </p:spPr>
      </p:pic>
      <p:pic>
        <p:nvPicPr>
          <p:cNvPr id="9" name="Picture 8">
            <a:extLst>
              <a:ext uri="{FF2B5EF4-FFF2-40B4-BE49-F238E27FC236}">
                <a16:creationId xmlns:a16="http://schemas.microsoft.com/office/drawing/2014/main" id="{44633364-4DA3-45C3-A1DE-A5C960BD8224}"/>
              </a:ext>
            </a:extLst>
          </p:cNvPr>
          <p:cNvPicPr>
            <a:picLocks noChangeAspect="1"/>
          </p:cNvPicPr>
          <p:nvPr/>
        </p:nvPicPr>
        <p:blipFill>
          <a:blip r:embed="rId4"/>
          <a:stretch>
            <a:fillRect/>
          </a:stretch>
        </p:blipFill>
        <p:spPr>
          <a:xfrm>
            <a:off x="547077" y="3489054"/>
            <a:ext cx="5798602" cy="801330"/>
          </a:xfrm>
          <a:prstGeom prst="rect">
            <a:avLst/>
          </a:prstGeom>
        </p:spPr>
      </p:pic>
    </p:spTree>
    <p:extLst>
      <p:ext uri="{BB962C8B-B14F-4D97-AF65-F5344CB8AC3E}">
        <p14:creationId xmlns:p14="http://schemas.microsoft.com/office/powerpoint/2010/main" val="2643453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86457"/>
            <a:ext cx="8056359" cy="302840"/>
          </a:xfrm>
        </p:spPr>
        <p:txBody>
          <a:bodyPr/>
          <a:lstStyle/>
          <a:p>
            <a:r>
              <a:rPr lang="en-US" dirty="0"/>
              <a:t>Source Data</a:t>
            </a:r>
          </a:p>
        </p:txBody>
      </p:sp>
      <p:sp>
        <p:nvSpPr>
          <p:cNvPr id="4" name="Slide Number Placeholder 3"/>
          <p:cNvSpPr>
            <a:spLocks noGrp="1"/>
          </p:cNvSpPr>
          <p:nvPr>
            <p:ph type="sldNum" sz="quarter" idx="4"/>
          </p:nvPr>
        </p:nvSpPr>
        <p:spPr/>
        <p:txBody>
          <a:bodyPr/>
          <a:lstStyle/>
          <a:p>
            <a:fld id="{42C32FFB-F9AE-46F0-A233-A2E628258990}" type="slidenum">
              <a:rPr lang="en-US" smtClean="0"/>
              <a:pPr/>
              <a:t>31</a:t>
            </a:fld>
            <a:endParaRPr lang="en-US" sz="1000" dirty="0"/>
          </a:p>
        </p:txBody>
      </p:sp>
      <p:pic>
        <p:nvPicPr>
          <p:cNvPr id="5" name="Picture 4">
            <a:extLst>
              <a:ext uri="{FF2B5EF4-FFF2-40B4-BE49-F238E27FC236}">
                <a16:creationId xmlns:a16="http://schemas.microsoft.com/office/drawing/2014/main" id="{3D5D5DA2-E141-4AC4-82FC-1E76DC4DDA75}"/>
              </a:ext>
            </a:extLst>
          </p:cNvPr>
          <p:cNvPicPr>
            <a:picLocks noChangeAspect="1"/>
          </p:cNvPicPr>
          <p:nvPr/>
        </p:nvPicPr>
        <p:blipFill>
          <a:blip r:embed="rId3"/>
          <a:srcRect/>
          <a:stretch/>
        </p:blipFill>
        <p:spPr>
          <a:xfrm>
            <a:off x="1396408" y="1013560"/>
            <a:ext cx="6512663" cy="3419717"/>
          </a:xfrm>
          <a:prstGeom prst="rect">
            <a:avLst/>
          </a:prstGeom>
        </p:spPr>
      </p:pic>
    </p:spTree>
    <p:extLst>
      <p:ext uri="{BB962C8B-B14F-4D97-AF65-F5344CB8AC3E}">
        <p14:creationId xmlns:p14="http://schemas.microsoft.com/office/powerpoint/2010/main" val="470703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C111-CCBA-441A-9AF4-82E2AB8FAC7B}"/>
              </a:ext>
            </a:extLst>
          </p:cNvPr>
          <p:cNvSpPr>
            <a:spLocks noGrp="1"/>
          </p:cNvSpPr>
          <p:nvPr>
            <p:ph type="title"/>
          </p:nvPr>
        </p:nvSpPr>
        <p:spPr>
          <a:xfrm>
            <a:off x="547077" y="286457"/>
            <a:ext cx="8056359" cy="302840"/>
          </a:xfrm>
        </p:spPr>
        <p:txBody>
          <a:bodyPr/>
          <a:lstStyle/>
          <a:p>
            <a:r>
              <a:rPr lang="en-US" dirty="0"/>
              <a:t>PSI 90 Components – NOT used in scoring</a:t>
            </a:r>
          </a:p>
        </p:txBody>
      </p:sp>
      <p:pic>
        <p:nvPicPr>
          <p:cNvPr id="7" name="Content Placeholder 6">
            <a:extLst>
              <a:ext uri="{FF2B5EF4-FFF2-40B4-BE49-F238E27FC236}">
                <a16:creationId xmlns:a16="http://schemas.microsoft.com/office/drawing/2014/main" id="{3105EB95-34B1-4BAE-8261-3620E605F00F}"/>
              </a:ext>
            </a:extLst>
          </p:cNvPr>
          <p:cNvPicPr>
            <a:picLocks noGrp="1" noChangeAspect="1"/>
          </p:cNvPicPr>
          <p:nvPr>
            <p:ph idx="1"/>
          </p:nvPr>
        </p:nvPicPr>
        <p:blipFill>
          <a:blip r:embed="rId2"/>
          <a:stretch>
            <a:fillRect/>
          </a:stretch>
        </p:blipFill>
        <p:spPr>
          <a:xfrm>
            <a:off x="2405166" y="1071563"/>
            <a:ext cx="4340019" cy="3384550"/>
          </a:xfrm>
        </p:spPr>
      </p:pic>
      <p:sp>
        <p:nvSpPr>
          <p:cNvPr id="4" name="Slide Number Placeholder 3">
            <a:extLst>
              <a:ext uri="{FF2B5EF4-FFF2-40B4-BE49-F238E27FC236}">
                <a16:creationId xmlns:a16="http://schemas.microsoft.com/office/drawing/2014/main" id="{7AB0165A-A98E-49B3-8106-7E46780283B0}"/>
              </a:ext>
            </a:extLst>
          </p:cNvPr>
          <p:cNvSpPr>
            <a:spLocks noGrp="1"/>
          </p:cNvSpPr>
          <p:nvPr>
            <p:ph type="sldNum" sz="quarter" idx="4"/>
          </p:nvPr>
        </p:nvSpPr>
        <p:spPr/>
        <p:txBody>
          <a:bodyPr/>
          <a:lstStyle/>
          <a:p>
            <a:fld id="{42C32FFB-F9AE-46F0-A233-A2E628258990}" type="slidenum">
              <a:rPr lang="en-US" smtClean="0"/>
              <a:pPr/>
              <a:t>32</a:t>
            </a:fld>
            <a:endParaRPr lang="en-US" sz="1000" dirty="0"/>
          </a:p>
        </p:txBody>
      </p:sp>
      <p:sp>
        <p:nvSpPr>
          <p:cNvPr id="5" name="Footer Placeholder 4">
            <a:extLst>
              <a:ext uri="{FF2B5EF4-FFF2-40B4-BE49-F238E27FC236}">
                <a16:creationId xmlns:a16="http://schemas.microsoft.com/office/drawing/2014/main" id="{832B963C-3342-4C30-A635-8E9A40007DC2}"/>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685966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if the Measure Score Doesn’t Match the Public Report?</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33</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a:t>Hospitals must </a:t>
            </a:r>
            <a:r>
              <a:rPr lang="en-US" b="1" dirty="0"/>
              <a:t>contact the Help Desk immediately</a:t>
            </a:r>
            <a:r>
              <a:rPr lang="en-US" dirty="0"/>
              <a:t> if they suspect a measure score is incorrect.</a:t>
            </a:r>
          </a:p>
          <a:p>
            <a:r>
              <a:rPr lang="en-US" dirty="0"/>
              <a:t>However, they should double check the following information </a:t>
            </a:r>
            <a:r>
              <a:rPr lang="en-US" dirty="0">
                <a:solidFill>
                  <a:srgbClr val="FF0000"/>
                </a:solidFill>
              </a:rPr>
              <a:t>before</a:t>
            </a:r>
            <a:r>
              <a:rPr lang="en-US" dirty="0"/>
              <a:t> contacting the </a:t>
            </a:r>
            <a:r>
              <a:rPr lang="en-US" u="sng" dirty="0">
                <a:hlinkClick r:id="rId3"/>
              </a:rPr>
              <a:t>Help Desk</a:t>
            </a:r>
            <a:r>
              <a:rPr lang="en-US" dirty="0"/>
              <a:t>: </a:t>
            </a:r>
          </a:p>
          <a:p>
            <a:pPr marL="788670" lvl="1" indent="-285750"/>
            <a:r>
              <a:rPr lang="en-US" b="1" dirty="0"/>
              <a:t>Data source</a:t>
            </a:r>
            <a:r>
              <a:rPr lang="en-US" dirty="0"/>
              <a:t> - the data source listed on the Safety Grade Review Website is what you are referring to when verifying your measure score. You should be using the direct links provided in your Source Data table. For example, if Leapfrog Hospital Survey is listed as the data source for the HAI measures, and you are referring to the CMS HAI data when verifying your measure score, it will not match because that data was not used.</a:t>
            </a:r>
          </a:p>
          <a:p>
            <a:pPr marL="788670" lvl="1" indent="-285750"/>
            <a:r>
              <a:rPr lang="en-US" b="1" dirty="0"/>
              <a:t>Measure</a:t>
            </a:r>
            <a:r>
              <a:rPr lang="en-US" dirty="0"/>
              <a:t> - the measure listed on the Safety Grade Review Website is what you are referring to when verifying your measure score.</a:t>
            </a:r>
          </a:p>
          <a:p>
            <a:pPr marL="788670" lvl="1" indent="-285750"/>
            <a:r>
              <a:rPr lang="en-US" b="1" dirty="0"/>
              <a:t>Reporting period </a:t>
            </a:r>
            <a:r>
              <a:rPr lang="en-US" dirty="0"/>
              <a:t>- the reporting period listed on the Safety Grade Review Website is what you are referring to when verifying your measure score. </a:t>
            </a:r>
          </a:p>
          <a:p>
            <a:r>
              <a:rPr lang="en-US" dirty="0"/>
              <a:t>When you contact the Help Desk about a potential discrepancy, you must include a copy of the public report or a screenshot that shows a different score for the measure. Please be sure the data source, measure name, and reporting period are visible in the screen shot.</a:t>
            </a:r>
          </a:p>
          <a:p>
            <a:r>
              <a:rPr lang="en-US" dirty="0">
                <a:solidFill>
                  <a:srgbClr val="FF0000"/>
                </a:solidFill>
              </a:rPr>
              <a:t>If we find a recording error, we will update the measure score and numerical score before assigning a Letter Grade. You will see an updated numerical score during the Letter Grade Embargo Period.</a:t>
            </a:r>
          </a:p>
        </p:txBody>
      </p:sp>
    </p:spTree>
    <p:extLst>
      <p:ext uri="{BB962C8B-B14F-4D97-AF65-F5344CB8AC3E}">
        <p14:creationId xmlns:p14="http://schemas.microsoft.com/office/powerpoint/2010/main" val="3321015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77833"/>
            <a:ext cx="8056359" cy="320088"/>
          </a:xfrm>
        </p:spPr>
        <p:txBody>
          <a:bodyPr wrap="square" anchor="ctr">
            <a:normAutofit/>
          </a:bodyPr>
          <a:lstStyle/>
          <a:p>
            <a:r>
              <a:rPr lang="en-US" b="1" dirty="0"/>
              <a:t>Preview </a:t>
            </a:r>
            <a:r>
              <a:rPr lang="en-US" dirty="0"/>
              <a:t>P</a:t>
            </a:r>
            <a:r>
              <a:rPr lang="en-US" b="1" dirty="0"/>
              <a:t>reliminary Numerical Score</a:t>
            </a:r>
          </a:p>
        </p:txBody>
      </p:sp>
      <p:sp>
        <p:nvSpPr>
          <p:cNvPr id="4" name="Content Placeholder 3">
            <a:extLst>
              <a:ext uri="{FF2B5EF4-FFF2-40B4-BE49-F238E27FC236}">
                <a16:creationId xmlns:a16="http://schemas.microsoft.com/office/drawing/2014/main" id="{DE370D0F-BB6D-4B97-917F-AD9F813106FF}"/>
              </a:ext>
            </a:extLst>
          </p:cNvPr>
          <p:cNvSpPr>
            <a:spLocks noGrp="1"/>
          </p:cNvSpPr>
          <p:nvPr>
            <p:ph idx="1"/>
          </p:nvPr>
        </p:nvSpPr>
        <p:spPr>
          <a:xfrm>
            <a:off x="547077" y="1070975"/>
            <a:ext cx="3912190" cy="3385695"/>
          </a:xfrm>
        </p:spPr>
        <p:txBody>
          <a:bodyPr wrap="square" anchor="t">
            <a:normAutofit/>
          </a:bodyPr>
          <a:lstStyle/>
          <a:p>
            <a:r>
              <a:rPr lang="en-US" dirty="0"/>
              <a:t>Remember that the numerical scores posted during the Safety Grade Review Period are </a:t>
            </a:r>
            <a:r>
              <a:rPr lang="en-US" b="1" u="sng" dirty="0"/>
              <a:t>preliminary</a:t>
            </a:r>
            <a:r>
              <a:rPr lang="en-US" dirty="0"/>
              <a:t> as changes do occur during the Safety Grade Review Period. </a:t>
            </a:r>
          </a:p>
          <a:p>
            <a:r>
              <a:rPr lang="en-US" dirty="0"/>
              <a:t>Final numerical scores will be posted, along with the letter grade, at least two weeks prior to the public announcement. </a:t>
            </a:r>
          </a:p>
          <a:p>
            <a:r>
              <a:rPr lang="en-US" dirty="0"/>
              <a:t>Hospitals will be alerted via an email sent to the addresses provided in the Contact and Reviewer Information fields. </a:t>
            </a:r>
          </a:p>
        </p:txBody>
      </p:sp>
      <p:pic>
        <p:nvPicPr>
          <p:cNvPr id="6" name="Picture 5"/>
          <p:cNvPicPr>
            <a:picLocks noChangeAspect="1"/>
          </p:cNvPicPr>
          <p:nvPr/>
        </p:nvPicPr>
        <p:blipFill>
          <a:blip r:embed="rId3"/>
          <a:stretch>
            <a:fillRect/>
          </a:stretch>
        </p:blipFill>
        <p:spPr>
          <a:xfrm>
            <a:off x="4684733" y="1587377"/>
            <a:ext cx="3916157" cy="2352729"/>
          </a:xfrm>
          <a:prstGeom prst="rect">
            <a:avLst/>
          </a:prstGeom>
          <a:noFill/>
        </p:spPr>
      </p:pic>
      <p:sp>
        <p:nvSpPr>
          <p:cNvPr id="3" name="Slide Number Placeholder 2"/>
          <p:cNvSpPr>
            <a:spLocks noGrp="1"/>
          </p:cNvSpPr>
          <p:nvPr>
            <p:ph type="sldNum" sz="quarter" idx="4"/>
          </p:nvPr>
        </p:nvSpPr>
        <p:spPr>
          <a:xfrm>
            <a:off x="8301445" y="4857540"/>
            <a:ext cx="299445" cy="138499"/>
          </a:xfrm>
        </p:spPr>
        <p:txBody>
          <a:bodyPr wrap="square" anchor="ctr">
            <a:normAutofit/>
          </a:bodyPr>
          <a:lstStyle/>
          <a:p>
            <a:pPr>
              <a:spcAft>
                <a:spcPts val="600"/>
              </a:spcAft>
            </a:pPr>
            <a:fld id="{BA9B540C-44DA-4F69-89C9-7C84606640D3}" type="slidenum">
              <a:rPr lang="en-US" smtClean="0"/>
              <a:pPr>
                <a:spcAft>
                  <a:spcPts val="600"/>
                </a:spcAft>
              </a:pPr>
              <a:t>34</a:t>
            </a:fld>
            <a:endParaRPr lang="en-US" dirty="0"/>
          </a:p>
        </p:txBody>
      </p:sp>
      <p:sp>
        <p:nvSpPr>
          <p:cNvPr id="13" name="Footer Placeholder 5">
            <a:extLst>
              <a:ext uri="{FF2B5EF4-FFF2-40B4-BE49-F238E27FC236}">
                <a16:creationId xmlns:a16="http://schemas.microsoft.com/office/drawing/2014/main" id="{B95A29F9-BBFB-45CB-B36F-EC7868C0EC0E}"/>
              </a:ext>
            </a:extLst>
          </p:cNvPr>
          <p:cNvSpPr>
            <a:spLocks noGrp="1"/>
          </p:cNvSpPr>
          <p:nvPr>
            <p:ph type="ftr" sz="quarter" idx="3"/>
          </p:nvPr>
        </p:nvSpPr>
        <p:spPr>
          <a:xfrm>
            <a:off x="4702628" y="4857540"/>
            <a:ext cx="3513551" cy="138499"/>
          </a:xfrm>
        </p:spPr>
        <p:txBody>
          <a:bodyPr/>
          <a:lstStyle/>
          <a:p>
            <a:endParaRPr lang="en-US" dirty="0"/>
          </a:p>
        </p:txBody>
      </p:sp>
    </p:spTree>
    <p:extLst>
      <p:ext uri="{BB962C8B-B14F-4D97-AF65-F5344CB8AC3E}">
        <p14:creationId xmlns:p14="http://schemas.microsoft.com/office/powerpoint/2010/main" val="2537275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7077" y="286457"/>
            <a:ext cx="8056359" cy="302840"/>
          </a:xfrm>
        </p:spPr>
        <p:txBody>
          <a:bodyPr/>
          <a:lstStyle/>
          <a:p>
            <a:r>
              <a:rPr lang="en-US" dirty="0"/>
              <a:t>Letter Grade Embargo Period Scheduled for late October</a:t>
            </a:r>
          </a:p>
        </p:txBody>
      </p:sp>
      <p:sp>
        <p:nvSpPr>
          <p:cNvPr id="2" name="Content Placeholder 1">
            <a:extLst>
              <a:ext uri="{FF2B5EF4-FFF2-40B4-BE49-F238E27FC236}">
                <a16:creationId xmlns:a16="http://schemas.microsoft.com/office/drawing/2014/main" id="{4A04EF91-F995-4501-A3A6-13A9F24C680E}"/>
              </a:ext>
            </a:extLst>
          </p:cNvPr>
          <p:cNvSpPr>
            <a:spLocks noGrp="1"/>
          </p:cNvSpPr>
          <p:nvPr>
            <p:ph idx="1"/>
          </p:nvPr>
        </p:nvSpPr>
        <p:spPr/>
        <p:txBody>
          <a:bodyPr/>
          <a:lstStyle/>
          <a:p>
            <a:r>
              <a:rPr lang="en-US" dirty="0"/>
              <a:t>Hospitals can log back into the Data Review Website to review their final numerical score and letter grade.</a:t>
            </a:r>
          </a:p>
          <a:p>
            <a:r>
              <a:rPr lang="en-US" dirty="0"/>
              <a:t>Explanation of Letter Grades includes cut-points and distribution of grades.</a:t>
            </a:r>
          </a:p>
          <a:p>
            <a:endParaRPr lang="en-US" dirty="0"/>
          </a:p>
        </p:txBody>
      </p:sp>
      <p:sp>
        <p:nvSpPr>
          <p:cNvPr id="4" name="Slide Number Placeholder 3"/>
          <p:cNvSpPr>
            <a:spLocks noGrp="1"/>
          </p:cNvSpPr>
          <p:nvPr>
            <p:ph type="sldNum" sz="quarter" idx="4"/>
          </p:nvPr>
        </p:nvSpPr>
        <p:spPr/>
        <p:txBody>
          <a:bodyPr/>
          <a:lstStyle/>
          <a:p>
            <a:fld id="{42C32FFB-F9AE-46F0-A233-A2E628258990}" type="slidenum">
              <a:rPr lang="en-US" smtClean="0"/>
              <a:pPr/>
              <a:t>35</a:t>
            </a:fld>
            <a:endParaRPr lang="en-US" sz="1000" dirty="0"/>
          </a:p>
        </p:txBody>
      </p:sp>
    </p:spTree>
    <p:extLst>
      <p:ext uri="{BB962C8B-B14F-4D97-AF65-F5344CB8AC3E}">
        <p14:creationId xmlns:p14="http://schemas.microsoft.com/office/powerpoint/2010/main" val="3080679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86457"/>
            <a:ext cx="8056359" cy="302840"/>
          </a:xfrm>
        </p:spPr>
        <p:txBody>
          <a:bodyPr/>
          <a:lstStyle/>
          <a:p>
            <a:r>
              <a:rPr lang="en-US" b="1" dirty="0"/>
              <a:t>Hospital Safety Grade Calculator</a:t>
            </a:r>
            <a:endParaRPr lang="en-US" dirty="0">
              <a:highlight>
                <a:srgbClr val="FFFF00"/>
              </a:highlight>
            </a:endParaRP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36</a:t>
            </a:fld>
            <a:endParaRPr lang="en-US" dirty="0"/>
          </a:p>
        </p:txBody>
      </p:sp>
      <p:pic>
        <p:nvPicPr>
          <p:cNvPr id="6" name="Picture 5"/>
          <p:cNvPicPr>
            <a:picLocks noChangeAspect="1"/>
          </p:cNvPicPr>
          <p:nvPr/>
        </p:nvPicPr>
        <p:blipFill>
          <a:blip r:embed="rId3"/>
          <a:srcRect/>
          <a:stretch/>
        </p:blipFill>
        <p:spPr>
          <a:xfrm>
            <a:off x="105422" y="1088049"/>
            <a:ext cx="8933156" cy="3367837"/>
          </a:xfrm>
          <a:prstGeom prst="rect">
            <a:avLst/>
          </a:prstGeom>
        </p:spPr>
      </p:pic>
    </p:spTree>
    <p:extLst>
      <p:ext uri="{BB962C8B-B14F-4D97-AF65-F5344CB8AC3E}">
        <p14:creationId xmlns:p14="http://schemas.microsoft.com/office/powerpoint/2010/main" val="190696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PUBLIC REPORTING</a:t>
            </a:r>
          </a:p>
        </p:txBody>
      </p:sp>
      <p:sp>
        <p:nvSpPr>
          <p:cNvPr id="3" name="Slide Number Placeholder 2"/>
          <p:cNvSpPr>
            <a:spLocks noGrp="1"/>
          </p:cNvSpPr>
          <p:nvPr>
            <p:ph type="sldNum" sz="quarter" idx="4294967295"/>
          </p:nvPr>
        </p:nvSpPr>
        <p:spPr>
          <a:xfrm>
            <a:off x="7539038" y="4449537"/>
            <a:ext cx="971550" cy="526256"/>
          </a:xfrm>
        </p:spPr>
        <p:txBody>
          <a:bodyPr>
            <a:normAutofit/>
          </a:bodyPr>
          <a:lstStyle/>
          <a:p>
            <a:fld id="{BA9B540C-44DA-4F69-89C9-7C84606640D3}" type="slidenum">
              <a:rPr lang="en-US" smtClean="0"/>
              <a:pPr/>
              <a:t>37</a:t>
            </a:fld>
            <a:endParaRPr lang="en-US" dirty="0"/>
          </a:p>
        </p:txBody>
      </p:sp>
    </p:spTree>
    <p:extLst>
      <p:ext uri="{BB962C8B-B14F-4D97-AF65-F5344CB8AC3E}">
        <p14:creationId xmlns:p14="http://schemas.microsoft.com/office/powerpoint/2010/main" val="1953931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7077" y="290144"/>
            <a:ext cx="8056359" cy="295466"/>
          </a:xfrm>
        </p:spPr>
        <p:txBody>
          <a:bodyPr/>
          <a:lstStyle/>
          <a:p>
            <a:r>
              <a:rPr lang="en-US" b="1" dirty="0"/>
              <a:t>HospitalSafetyGrade.org</a:t>
            </a:r>
          </a:p>
        </p:txBody>
      </p:sp>
      <p:sp>
        <p:nvSpPr>
          <p:cNvPr id="4" name="Slide Number Placeholder 3"/>
          <p:cNvSpPr>
            <a:spLocks noGrp="1"/>
          </p:cNvSpPr>
          <p:nvPr>
            <p:ph type="sldNum" sz="quarter" idx="4294967295"/>
          </p:nvPr>
        </p:nvSpPr>
        <p:spPr/>
        <p:txBody>
          <a:bodyPr>
            <a:normAutofit/>
          </a:bodyPr>
          <a:lstStyle/>
          <a:p>
            <a:fld id="{BA9B540C-44DA-4F69-89C9-7C84606640D3}" type="slidenum">
              <a:rPr lang="en-US" smtClean="0"/>
              <a:pPr/>
              <a:t>38</a:t>
            </a:fld>
            <a:endParaRPr lang="en-US" dirty="0"/>
          </a:p>
        </p:txBody>
      </p:sp>
      <p:pic>
        <p:nvPicPr>
          <p:cNvPr id="2" name="Picture 1"/>
          <p:cNvPicPr>
            <a:picLocks noChangeAspect="1"/>
          </p:cNvPicPr>
          <p:nvPr/>
        </p:nvPicPr>
        <p:blipFill rotWithShape="1">
          <a:blip r:embed="rId3"/>
          <a:srcRect/>
          <a:stretch/>
        </p:blipFill>
        <p:spPr>
          <a:xfrm>
            <a:off x="2093815" y="780043"/>
            <a:ext cx="5430341" cy="38849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8826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Search by Hospital Name and Location</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2261426" y="984738"/>
            <a:ext cx="5293406" cy="3517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010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700" dirty="0"/>
              <a:t>ABOUT THE LEAPFROG HOSPITAL SAFETY GRADE</a:t>
            </a:r>
          </a:p>
        </p:txBody>
      </p:sp>
      <p:sp>
        <p:nvSpPr>
          <p:cNvPr id="4" name="Slide Number Placeholder 3"/>
          <p:cNvSpPr>
            <a:spLocks noGrp="1"/>
          </p:cNvSpPr>
          <p:nvPr>
            <p:ph type="sldNum" sz="quarter" idx="4294967295"/>
          </p:nvPr>
        </p:nvSpPr>
        <p:spPr>
          <a:xfrm>
            <a:off x="7539038" y="4760981"/>
            <a:ext cx="971550" cy="138499"/>
          </a:xfrm>
        </p:spPr>
        <p:txBody>
          <a:bodyPr/>
          <a:lstStyle/>
          <a:p>
            <a:fld id="{BA9B540C-44DA-4F69-89C9-7C84606640D3}" type="slidenum">
              <a:rPr lang="en-US" smtClean="0"/>
              <a:pPr/>
              <a:t>4</a:t>
            </a:fld>
            <a:endParaRPr lang="en-US" dirty="0"/>
          </a:p>
        </p:txBody>
      </p:sp>
    </p:spTree>
    <p:extLst>
      <p:ext uri="{BB962C8B-B14F-4D97-AF65-F5344CB8AC3E}">
        <p14:creationId xmlns:p14="http://schemas.microsoft.com/office/powerpoint/2010/main" val="302041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Hospital Details</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40</a:t>
            </a:fld>
            <a:endParaRPr lang="en-US" dirty="0"/>
          </a:p>
        </p:txBody>
      </p:sp>
      <p:pic>
        <p:nvPicPr>
          <p:cNvPr id="6" name="Picture 5"/>
          <p:cNvPicPr>
            <a:picLocks noChangeAspect="1"/>
          </p:cNvPicPr>
          <p:nvPr/>
        </p:nvPicPr>
        <p:blipFill>
          <a:blip r:embed="rId3"/>
          <a:srcRect/>
          <a:stretch/>
        </p:blipFill>
        <p:spPr>
          <a:xfrm>
            <a:off x="740805" y="1466218"/>
            <a:ext cx="7312437" cy="23487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8362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Past Grades</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41</a:t>
            </a:fld>
            <a:endParaRPr lang="en-US" dirty="0"/>
          </a:p>
        </p:txBody>
      </p:sp>
      <p:pic>
        <p:nvPicPr>
          <p:cNvPr id="4" name="Picture 3"/>
          <p:cNvPicPr>
            <a:picLocks noChangeAspect="1"/>
          </p:cNvPicPr>
          <p:nvPr/>
        </p:nvPicPr>
        <p:blipFill>
          <a:blip r:embed="rId2"/>
          <a:srcRect/>
          <a:stretch/>
        </p:blipFill>
        <p:spPr>
          <a:xfrm>
            <a:off x="1286071" y="1487735"/>
            <a:ext cx="6571856" cy="2280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9984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Detailed Table View for Hospitals</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42</a:t>
            </a:fld>
            <a:endParaRPr lang="en-US" dirty="0"/>
          </a:p>
        </p:txBody>
      </p:sp>
      <p:pic>
        <p:nvPicPr>
          <p:cNvPr id="4" name="Picture 3"/>
          <p:cNvPicPr>
            <a:picLocks noChangeAspect="1"/>
          </p:cNvPicPr>
          <p:nvPr/>
        </p:nvPicPr>
        <p:blipFill>
          <a:blip r:embed="rId3"/>
          <a:srcRect/>
          <a:stretch/>
        </p:blipFill>
        <p:spPr>
          <a:xfrm>
            <a:off x="783337" y="1255485"/>
            <a:ext cx="5858635" cy="284548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964168" y="1909373"/>
            <a:ext cx="1875468" cy="1631216"/>
          </a:xfrm>
          <a:prstGeom prst="rect">
            <a:avLst/>
          </a:prstGeom>
          <a:noFill/>
        </p:spPr>
        <p:txBody>
          <a:bodyPr wrap="square" rtlCol="0">
            <a:spAutoFit/>
          </a:bodyPr>
          <a:lstStyle/>
          <a:p>
            <a:r>
              <a:rPr lang="en-US" sz="2000" dirty="0">
                <a:latin typeface="+mn-lt"/>
              </a:rPr>
              <a:t>Remember to print a copy of your spring 2021 data and letter grade.</a:t>
            </a:r>
          </a:p>
        </p:txBody>
      </p:sp>
    </p:spTree>
    <p:extLst>
      <p:ext uri="{BB962C8B-B14F-4D97-AF65-F5344CB8AC3E}">
        <p14:creationId xmlns:p14="http://schemas.microsoft.com/office/powerpoint/2010/main" val="860331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Measure Scores</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43</a:t>
            </a:fld>
            <a:endParaRPr lang="en-US" dirty="0"/>
          </a:p>
        </p:txBody>
      </p:sp>
      <p:pic>
        <p:nvPicPr>
          <p:cNvPr id="5" name="Picture 4"/>
          <p:cNvPicPr>
            <a:picLocks noChangeAspect="1"/>
          </p:cNvPicPr>
          <p:nvPr/>
        </p:nvPicPr>
        <p:blipFill>
          <a:blip r:embed="rId3"/>
          <a:srcRect/>
          <a:stretch/>
        </p:blipFill>
        <p:spPr>
          <a:xfrm>
            <a:off x="1973872" y="1046956"/>
            <a:ext cx="5678952" cy="33093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4367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Important Dates</a:t>
            </a:r>
            <a:endParaRPr lang="en-US" b="1" dirty="0">
              <a:solidFill>
                <a:srgbClr val="FF0000"/>
              </a:solidFill>
            </a:endParaRPr>
          </a:p>
        </p:txBody>
      </p:sp>
      <p:sp>
        <p:nvSpPr>
          <p:cNvPr id="4" name="Content Placeholder 3"/>
          <p:cNvSpPr>
            <a:spLocks noGrp="1"/>
          </p:cNvSpPr>
          <p:nvPr>
            <p:ph idx="1"/>
          </p:nvPr>
        </p:nvSpPr>
        <p:spPr/>
        <p:txBody>
          <a:bodyPr>
            <a:normAutofit fontScale="77500" lnSpcReduction="20000"/>
          </a:bodyPr>
          <a:lstStyle/>
          <a:p>
            <a:r>
              <a:rPr lang="en-US" b="1" dirty="0"/>
              <a:t>August 31 - </a:t>
            </a:r>
            <a:r>
              <a:rPr lang="en-US" dirty="0"/>
              <a:t>Data Snapshot Date</a:t>
            </a:r>
          </a:p>
          <a:p>
            <a:pPr lvl="1"/>
            <a:r>
              <a:rPr lang="en-US" dirty="0"/>
              <a:t>For hospitals that have submitted a 2021 Survey by August 31 - </a:t>
            </a:r>
            <a:r>
              <a:rPr lang="en-US" b="1" dirty="0"/>
              <a:t>E-mail </a:t>
            </a:r>
            <a:r>
              <a:rPr lang="en-US" dirty="0"/>
              <a:t>sent to the hospital CEO and primary survey contact listed in the profile section of the online Leapfrog Hospital Survey</a:t>
            </a:r>
          </a:p>
          <a:p>
            <a:pPr lvl="1"/>
            <a:r>
              <a:rPr lang="en-US" dirty="0"/>
              <a:t>For Hospitals that did not submit a 2021 Survey – Letter sent to CEO via USPS</a:t>
            </a:r>
          </a:p>
          <a:p>
            <a:pPr lvl="1"/>
            <a:r>
              <a:rPr lang="en-US" dirty="0"/>
              <a:t>Both e-mails and letters will include:</a:t>
            </a:r>
          </a:p>
          <a:p>
            <a:pPr lvl="2"/>
            <a:r>
              <a:rPr lang="en-US" dirty="0"/>
              <a:t>Information about the Leapfrog Hospital Safety Grade</a:t>
            </a:r>
          </a:p>
          <a:p>
            <a:pPr lvl="2"/>
            <a:r>
              <a:rPr lang="en-US" dirty="0"/>
              <a:t>Username/password to a secure website where hospitals can review the source data that Leapfrog used to calculate their numerical score</a:t>
            </a:r>
          </a:p>
          <a:p>
            <a:pPr lvl="2"/>
            <a:r>
              <a:rPr lang="en-US" dirty="0"/>
              <a:t>Links to the Hospital Safety Grade Help Desk and other helpful documents</a:t>
            </a:r>
          </a:p>
          <a:p>
            <a:r>
              <a:rPr lang="en-US" b="1" dirty="0"/>
              <a:t>September 20 – October 10 </a:t>
            </a:r>
            <a:r>
              <a:rPr lang="en-US" dirty="0"/>
              <a:t>– Courtesy 3-week Hospital Safety Grade Review Period</a:t>
            </a:r>
          </a:p>
          <a:p>
            <a:r>
              <a:rPr lang="en-US" b="1" dirty="0"/>
              <a:t>September 28 </a:t>
            </a:r>
            <a:r>
              <a:rPr lang="en-US" dirty="0"/>
              <a:t> – Hospital Safety Grade Town Hall Call</a:t>
            </a:r>
          </a:p>
          <a:p>
            <a:r>
              <a:rPr lang="en-US" b="1" dirty="0"/>
              <a:t>Late October </a:t>
            </a:r>
            <a:r>
              <a:rPr lang="en-US" dirty="0"/>
              <a:t> – Letter Grade Embargo Period</a:t>
            </a:r>
          </a:p>
          <a:p>
            <a:r>
              <a:rPr lang="en-US" b="1" dirty="0"/>
              <a:t>Mid-November </a:t>
            </a:r>
            <a:r>
              <a:rPr lang="en-US" dirty="0"/>
              <a:t>– Letter grades will be published at </a:t>
            </a:r>
            <a:r>
              <a:rPr lang="en-US" dirty="0">
                <a:hlinkClick r:id="rId2"/>
              </a:rPr>
              <a:t>www.HospitalSafetyGrade.org</a:t>
            </a:r>
            <a:r>
              <a:rPr lang="en-US" dirty="0"/>
              <a:t> </a:t>
            </a:r>
          </a:p>
          <a:p>
            <a:endParaRPr lang="en-US" dirty="0"/>
          </a:p>
          <a:p>
            <a:r>
              <a:rPr lang="en-US" dirty="0"/>
              <a:t>For more information about important dates, visit </a:t>
            </a:r>
            <a:r>
              <a:rPr lang="en-US" dirty="0">
                <a:hlinkClick r:id="rId3"/>
              </a:rPr>
              <a:t>https://www.hospitalsafetygrade.org/for-hospitals/key-dates-and-information</a:t>
            </a:r>
            <a:r>
              <a:rPr lang="en-US" dirty="0"/>
              <a:t> </a:t>
            </a:r>
          </a:p>
        </p:txBody>
      </p:sp>
      <p:sp>
        <p:nvSpPr>
          <p:cNvPr id="3" name="Slide Number Placeholder 2"/>
          <p:cNvSpPr>
            <a:spLocks noGrp="1"/>
          </p:cNvSpPr>
          <p:nvPr>
            <p:ph type="sldNum" sz="quarter" idx="4"/>
          </p:nvPr>
        </p:nvSpPr>
        <p:spPr/>
        <p:txBody>
          <a:bodyPr>
            <a:normAutofit/>
          </a:bodyPr>
          <a:lstStyle/>
          <a:p>
            <a:fld id="{BA9B540C-44DA-4F69-89C9-7C84606640D3}" type="slidenum">
              <a:rPr lang="en-US" smtClean="0"/>
              <a:pPr/>
              <a:t>44</a:t>
            </a:fld>
            <a:endParaRPr lang="en-US" dirty="0"/>
          </a:p>
        </p:txBody>
      </p:sp>
    </p:spTree>
    <p:extLst>
      <p:ext uri="{BB962C8B-B14F-4D97-AF65-F5344CB8AC3E}">
        <p14:creationId xmlns:p14="http://schemas.microsoft.com/office/powerpoint/2010/main" val="1750157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More Information</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45</a:t>
            </a:fld>
            <a:endParaRPr lang="en-US" dirty="0"/>
          </a:p>
        </p:txBody>
      </p:sp>
      <p:sp>
        <p:nvSpPr>
          <p:cNvPr id="4" name="Content Placeholder 3"/>
          <p:cNvSpPr>
            <a:spLocks noGrp="1"/>
          </p:cNvSpPr>
          <p:nvPr>
            <p:ph sz="quarter" idx="1"/>
          </p:nvPr>
        </p:nvSpPr>
        <p:spPr/>
        <p:txBody>
          <a:bodyPr/>
          <a:lstStyle/>
          <a:p>
            <a:r>
              <a:rPr lang="en-US" dirty="0"/>
              <a:t>Leapfrog Help Desk: </a:t>
            </a:r>
            <a:r>
              <a:rPr lang="en-US" dirty="0">
                <a:hlinkClick r:id="rId3"/>
              </a:rPr>
              <a:t>https://leapfroghelpdesk.zendesk.com</a:t>
            </a:r>
            <a:endParaRPr lang="en-US" dirty="0"/>
          </a:p>
          <a:p>
            <a:r>
              <a:rPr lang="en-US" dirty="0"/>
              <a:t>Hospital Safety Grade Website: </a:t>
            </a:r>
            <a:r>
              <a:rPr lang="en-US" dirty="0">
                <a:hlinkClick r:id="rId4"/>
              </a:rPr>
              <a:t>www.HospitalSafetyGrade.org</a:t>
            </a:r>
            <a:br>
              <a:rPr lang="en-US" dirty="0"/>
            </a:br>
            <a:endParaRPr lang="en-US" dirty="0"/>
          </a:p>
          <a:p>
            <a:endParaRPr lang="en-US" dirty="0"/>
          </a:p>
        </p:txBody>
      </p:sp>
    </p:spTree>
    <p:extLst>
      <p:ext uri="{BB962C8B-B14F-4D97-AF65-F5344CB8AC3E}">
        <p14:creationId xmlns:p14="http://schemas.microsoft.com/office/powerpoint/2010/main" val="107129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the Leapfrog Hospital Safety Grade?</a:t>
            </a:r>
          </a:p>
        </p:txBody>
      </p:sp>
      <p:sp>
        <p:nvSpPr>
          <p:cNvPr id="4" name="Content Placeholder 3"/>
          <p:cNvSpPr>
            <a:spLocks noGrp="1"/>
          </p:cNvSpPr>
          <p:nvPr>
            <p:ph idx="1"/>
          </p:nvPr>
        </p:nvSpPr>
        <p:spPr/>
        <p:txBody>
          <a:bodyPr>
            <a:normAutofit/>
          </a:bodyPr>
          <a:lstStyle/>
          <a:p>
            <a:r>
              <a:rPr lang="en-US" dirty="0"/>
              <a:t>The Leapfrog Hospital Safety Grade is an A, B, C, D, or F letter grade reflecting how safe hospitals are for patients.</a:t>
            </a:r>
          </a:p>
          <a:p>
            <a:r>
              <a:rPr lang="en-US" dirty="0"/>
              <a:t>The Leapfrog Hospital Safety Grade launched in June 2012. </a:t>
            </a:r>
          </a:p>
          <a:p>
            <a:r>
              <a:rPr lang="en-US" dirty="0"/>
              <a:t>The Grade is issued two times per year: Spring and Fall. This fall will be the 20th release.</a:t>
            </a:r>
          </a:p>
          <a:p>
            <a:r>
              <a:rPr lang="en-US" dirty="0"/>
              <a:t>More information is available at </a:t>
            </a:r>
            <a:r>
              <a:rPr lang="en-US" dirty="0">
                <a:hlinkClick r:id="rId3"/>
              </a:rPr>
              <a:t>www.HospitalSafetyGrade.org</a:t>
            </a:r>
            <a:endParaRPr lang="en-US" dirty="0"/>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5</a:t>
            </a:fld>
            <a:endParaRPr lang="en-US" dirty="0"/>
          </a:p>
        </p:txBody>
      </p:sp>
    </p:spTree>
    <p:extLst>
      <p:ext uri="{BB962C8B-B14F-4D97-AF65-F5344CB8AC3E}">
        <p14:creationId xmlns:p14="http://schemas.microsoft.com/office/powerpoint/2010/main" val="229813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is eligible for a Leapfrog Hospital Safety Grade?</a:t>
            </a:r>
          </a:p>
        </p:txBody>
      </p:sp>
      <p:sp>
        <p:nvSpPr>
          <p:cNvPr id="4" name="Content Placeholder 3"/>
          <p:cNvSpPr>
            <a:spLocks noGrp="1"/>
          </p:cNvSpPr>
          <p:nvPr>
            <p:ph idx="1"/>
          </p:nvPr>
        </p:nvSpPr>
        <p:spPr/>
        <p:txBody>
          <a:bodyPr>
            <a:normAutofit lnSpcReduction="10000"/>
          </a:bodyPr>
          <a:lstStyle/>
          <a:p>
            <a:r>
              <a:rPr lang="en-US" dirty="0"/>
              <a:t>General acute care hospitals with enough publicly reported data </a:t>
            </a:r>
          </a:p>
          <a:p>
            <a:pPr lvl="1"/>
            <a:r>
              <a:rPr lang="en-US" dirty="0"/>
              <a:t>Hospitals missing measure scores for more than </a:t>
            </a:r>
            <a:r>
              <a:rPr lang="en-US" b="1" dirty="0">
                <a:solidFill>
                  <a:srgbClr val="FF0000"/>
                </a:solidFill>
              </a:rPr>
              <a:t>6</a:t>
            </a:r>
            <a:r>
              <a:rPr lang="en-US" dirty="0"/>
              <a:t> process/structural measures OR more than </a:t>
            </a:r>
            <a:r>
              <a:rPr lang="en-US" b="1" dirty="0">
                <a:solidFill>
                  <a:srgbClr val="FF0000"/>
                </a:solidFill>
              </a:rPr>
              <a:t>5</a:t>
            </a:r>
            <a:r>
              <a:rPr lang="en-US" dirty="0"/>
              <a:t> outcome measures or </a:t>
            </a:r>
            <a:r>
              <a:rPr lang="en-US" b="1" dirty="0">
                <a:solidFill>
                  <a:srgbClr val="FF0000"/>
                </a:solidFill>
              </a:rPr>
              <a:t>PSI 90</a:t>
            </a:r>
            <a:r>
              <a:rPr lang="en-US" dirty="0"/>
              <a:t> do not receive a grade (updated for Fall 2021). A measure score for PSI 90 is required to receive a fall 2021 Safety Grade. </a:t>
            </a:r>
          </a:p>
          <a:p>
            <a:endParaRPr lang="en-US" dirty="0"/>
          </a:p>
          <a:p>
            <a:r>
              <a:rPr lang="en-US" dirty="0"/>
              <a:t>The Leapfrog Group is not able to calculate a Hospital Safety Grade for certain types of hospitals due to missing data:</a:t>
            </a:r>
          </a:p>
          <a:p>
            <a:pPr lvl="1"/>
            <a:r>
              <a:rPr lang="en-US" dirty="0"/>
              <a:t>Critical access hospitals</a:t>
            </a:r>
          </a:p>
          <a:p>
            <a:pPr lvl="1"/>
            <a:r>
              <a:rPr lang="en-US" dirty="0"/>
              <a:t>PPS-exempt hospitals (i.e., cancer)</a:t>
            </a:r>
          </a:p>
          <a:p>
            <a:pPr lvl="1"/>
            <a:r>
              <a:rPr lang="en-US" dirty="0"/>
              <a:t>VA Hospitals</a:t>
            </a:r>
          </a:p>
          <a:p>
            <a:pPr lvl="1"/>
            <a:r>
              <a:rPr lang="en-US" dirty="0"/>
              <a:t>Indian Health Services</a:t>
            </a:r>
          </a:p>
          <a:p>
            <a:pPr lvl="1"/>
            <a:r>
              <a:rPr lang="en-US" dirty="0"/>
              <a:t>Specialty hospitals</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6</a:t>
            </a:fld>
            <a:endParaRPr lang="en-US" dirty="0"/>
          </a:p>
        </p:txBody>
      </p:sp>
    </p:spTree>
    <p:extLst>
      <p:ext uri="{BB962C8B-B14F-4D97-AF65-F5344CB8AC3E}">
        <p14:creationId xmlns:p14="http://schemas.microsoft.com/office/powerpoint/2010/main" val="3697984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888" y="2995972"/>
            <a:ext cx="7886700" cy="425886"/>
          </a:xfrm>
        </p:spPr>
        <p:txBody>
          <a:bodyPr/>
          <a:lstStyle/>
          <a:p>
            <a:r>
              <a:rPr lang="en-US" dirty="0"/>
              <a:t>ABOUT THE MEASURES</a:t>
            </a:r>
          </a:p>
        </p:txBody>
      </p:sp>
      <p:sp>
        <p:nvSpPr>
          <p:cNvPr id="4" name="Slide Number Placeholder 3"/>
          <p:cNvSpPr>
            <a:spLocks noGrp="1"/>
          </p:cNvSpPr>
          <p:nvPr>
            <p:ph type="sldNum" sz="quarter" idx="4294967295"/>
          </p:nvPr>
        </p:nvSpPr>
        <p:spPr>
          <a:xfrm>
            <a:off x="7539038" y="4774043"/>
            <a:ext cx="971550" cy="138499"/>
          </a:xfrm>
        </p:spPr>
        <p:txBody>
          <a:bodyPr/>
          <a:lstStyle/>
          <a:p>
            <a:fld id="{BA9B540C-44DA-4F69-89C9-7C84606640D3}" type="slidenum">
              <a:rPr lang="en-US" smtClean="0"/>
              <a:pPr/>
              <a:t>7</a:t>
            </a:fld>
            <a:endParaRPr lang="en-US" dirty="0"/>
          </a:p>
        </p:txBody>
      </p:sp>
    </p:spTree>
    <p:extLst>
      <p:ext uri="{BB962C8B-B14F-4D97-AF65-F5344CB8AC3E}">
        <p14:creationId xmlns:p14="http://schemas.microsoft.com/office/powerpoint/2010/main" val="22294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Measure Selection Criteria</a:t>
            </a:r>
          </a:p>
        </p:txBody>
      </p:sp>
      <p:sp>
        <p:nvSpPr>
          <p:cNvPr id="4" name="Content Placeholder 3"/>
          <p:cNvSpPr>
            <a:spLocks noGrp="1"/>
          </p:cNvSpPr>
          <p:nvPr>
            <p:ph idx="1"/>
          </p:nvPr>
        </p:nvSpPr>
        <p:spPr/>
        <p:txBody>
          <a:bodyPr>
            <a:normAutofit/>
          </a:bodyPr>
          <a:lstStyle/>
          <a:p>
            <a:r>
              <a:rPr lang="en-US" dirty="0"/>
              <a:t>Measures are publicly-reported from national data sources, which reflect individual hospital results, including:</a:t>
            </a:r>
          </a:p>
          <a:p>
            <a:pPr lvl="1"/>
            <a:r>
              <a:rPr lang="en-US" dirty="0"/>
              <a:t>Leapfrog Hospital Survey</a:t>
            </a:r>
          </a:p>
          <a:p>
            <a:pPr lvl="1"/>
            <a:r>
              <a:rPr lang="en-US" dirty="0"/>
              <a:t>Centers for Medicare and Medicaid Services data sets</a:t>
            </a:r>
          </a:p>
          <a:p>
            <a:r>
              <a:rPr lang="en-US" dirty="0"/>
              <a:t>Measures are endorsed or in use by a national measurement entity</a:t>
            </a:r>
          </a:p>
          <a:p>
            <a:r>
              <a:rPr lang="en-US" dirty="0"/>
              <a:t>Measures are linked to patient safety (“freedom from harm”)</a:t>
            </a:r>
          </a:p>
          <a:p>
            <a:pPr lvl="1"/>
            <a:r>
              <a:rPr lang="en-US" dirty="0"/>
              <a:t>Directly quantifying patient safety events</a:t>
            </a:r>
          </a:p>
          <a:p>
            <a:pPr lvl="1"/>
            <a:r>
              <a:rPr lang="en-US" dirty="0"/>
              <a:t>Assessing processes that lead to better outcomes</a:t>
            </a:r>
          </a:p>
          <a:p>
            <a:pPr lvl="1"/>
            <a:r>
              <a:rPr lang="en-US" dirty="0"/>
              <a:t>Identified by experts as important to patient safety</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8</a:t>
            </a:fld>
            <a:endParaRPr lang="en-US" dirty="0"/>
          </a:p>
        </p:txBody>
      </p:sp>
    </p:spTree>
    <p:extLst>
      <p:ext uri="{BB962C8B-B14F-4D97-AF65-F5344CB8AC3E}">
        <p14:creationId xmlns:p14="http://schemas.microsoft.com/office/powerpoint/2010/main" val="85542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BA07-4907-468A-AE2C-609ACD45F3B1}"/>
              </a:ext>
            </a:extLst>
          </p:cNvPr>
          <p:cNvSpPr>
            <a:spLocks noGrp="1"/>
          </p:cNvSpPr>
          <p:nvPr>
            <p:ph type="title"/>
          </p:nvPr>
        </p:nvSpPr>
        <p:spPr>
          <a:xfrm>
            <a:off x="547077" y="286457"/>
            <a:ext cx="8056359" cy="302840"/>
          </a:xfrm>
        </p:spPr>
        <p:txBody>
          <a:bodyPr/>
          <a:lstStyle/>
          <a:p>
            <a:r>
              <a:rPr lang="en-US" dirty="0"/>
              <a:t>Methodology Changes for Fall 2021</a:t>
            </a:r>
          </a:p>
        </p:txBody>
      </p:sp>
      <p:sp>
        <p:nvSpPr>
          <p:cNvPr id="3" name="Content Placeholder 2">
            <a:extLst>
              <a:ext uri="{FF2B5EF4-FFF2-40B4-BE49-F238E27FC236}">
                <a16:creationId xmlns:a16="http://schemas.microsoft.com/office/drawing/2014/main" id="{7B7CDD52-6D85-4BE6-9B42-FAF4788CD5C6}"/>
              </a:ext>
            </a:extLst>
          </p:cNvPr>
          <p:cNvSpPr>
            <a:spLocks noGrp="1"/>
          </p:cNvSpPr>
          <p:nvPr>
            <p:ph idx="1"/>
          </p:nvPr>
        </p:nvSpPr>
        <p:spPr/>
        <p:txBody>
          <a:bodyPr/>
          <a:lstStyle/>
          <a:p>
            <a:pPr marL="285750" indent="-285750">
              <a:buFont typeface="Arial" panose="020B0604020202020204" pitchFamily="34" charset="0"/>
              <a:buChar char="•"/>
            </a:pPr>
            <a:r>
              <a:rPr lang="en-US" dirty="0"/>
              <a:t>Scoring for the Hand Hygiene measure from the Leapfrog Hospital Survey</a:t>
            </a:r>
          </a:p>
          <a:p>
            <a:pPr marL="285750" indent="-285750">
              <a:buFont typeface="Arial" panose="020B0604020202020204" pitchFamily="34" charset="0"/>
              <a:buChar char="•"/>
            </a:pPr>
            <a:r>
              <a:rPr lang="en-US" dirty="0"/>
              <a:t>Reporting period for the NHSN HAI measures from the Leapfrog Hospital Survey and CMS</a:t>
            </a:r>
          </a:p>
          <a:p>
            <a:pPr marL="285750" indent="-285750">
              <a:buFont typeface="Arial" panose="020B0604020202020204" pitchFamily="34" charset="0"/>
              <a:buChar char="•"/>
            </a:pPr>
            <a:r>
              <a:rPr lang="en-US" dirty="0"/>
              <a:t>Replacing 6 individual PSI measures with PSI 90</a:t>
            </a:r>
          </a:p>
          <a:p>
            <a:pPr marL="285750" indent="-285750">
              <a:buFont typeface="Arial" panose="020B0604020202020204" pitchFamily="34" charset="0"/>
              <a:buChar char="•"/>
            </a:pPr>
            <a:r>
              <a:rPr lang="en-US" dirty="0"/>
              <a:t>New standard weight calculation to account for the use of composite measures (i.e., PSI 90)</a:t>
            </a:r>
          </a:p>
          <a:p>
            <a:pPr marL="285750" indent="-285750">
              <a:buFont typeface="Arial" panose="020B0604020202020204" pitchFamily="34" charset="0"/>
              <a:buChar char="•"/>
            </a:pPr>
            <a:r>
              <a:rPr lang="en-US" dirty="0"/>
              <a:t>Missing data threshold for outcome measures </a:t>
            </a:r>
          </a:p>
          <a:p>
            <a:pPr marL="285750" indent="-285750">
              <a:buFont typeface="Arial" panose="020B0604020202020204" pitchFamily="34" charset="0"/>
              <a:buChar char="•"/>
            </a:pPr>
            <a:r>
              <a:rPr lang="en-US" dirty="0"/>
              <a:t>Reporting period for DRA HAC measures </a:t>
            </a:r>
          </a:p>
        </p:txBody>
      </p:sp>
      <p:sp>
        <p:nvSpPr>
          <p:cNvPr id="4" name="Slide Number Placeholder 3">
            <a:extLst>
              <a:ext uri="{FF2B5EF4-FFF2-40B4-BE49-F238E27FC236}">
                <a16:creationId xmlns:a16="http://schemas.microsoft.com/office/drawing/2014/main" id="{0C5CEB8F-A8BB-412E-ADAD-5A1B1FEAA5DD}"/>
              </a:ext>
            </a:extLst>
          </p:cNvPr>
          <p:cNvSpPr>
            <a:spLocks noGrp="1"/>
          </p:cNvSpPr>
          <p:nvPr>
            <p:ph type="sldNum" sz="quarter" idx="4"/>
          </p:nvPr>
        </p:nvSpPr>
        <p:spPr/>
        <p:txBody>
          <a:bodyPr/>
          <a:lstStyle/>
          <a:p>
            <a:fld id="{42C32FFB-F9AE-46F0-A233-A2E628258990}" type="slidenum">
              <a:rPr lang="en-US" smtClean="0"/>
              <a:pPr/>
              <a:t>9</a:t>
            </a:fld>
            <a:endParaRPr lang="en-US" sz="1000" dirty="0"/>
          </a:p>
        </p:txBody>
      </p:sp>
      <p:sp>
        <p:nvSpPr>
          <p:cNvPr id="5" name="Footer Placeholder 4">
            <a:extLst>
              <a:ext uri="{FF2B5EF4-FFF2-40B4-BE49-F238E27FC236}">
                <a16:creationId xmlns:a16="http://schemas.microsoft.com/office/drawing/2014/main" id="{317EF97A-BBA7-4D1A-A735-14EC065FFC74}"/>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240690178"/>
      </p:ext>
    </p:extLst>
  </p:cSld>
  <p:clrMapOvr>
    <a:masterClrMapping/>
  </p:clrMapOvr>
</p:sld>
</file>

<file path=ppt/theme/theme1.xml><?xml version="1.0" encoding="utf-8"?>
<a:theme xmlns:a="http://schemas.openxmlformats.org/drawingml/2006/main" name="Leapfrog Group Master">
  <a:themeElements>
    <a:clrScheme name="Leapfrog Group 1">
      <a:dk1>
        <a:srgbClr val="000000"/>
      </a:dk1>
      <a:lt1>
        <a:srgbClr val="FFFFFF"/>
      </a:lt1>
      <a:dk2>
        <a:srgbClr val="414041"/>
      </a:dk2>
      <a:lt2>
        <a:srgbClr val="EEECE1"/>
      </a:lt2>
      <a:accent1>
        <a:srgbClr val="76BC20"/>
      </a:accent1>
      <a:accent2>
        <a:srgbClr val="898A8D"/>
      </a:accent2>
      <a:accent3>
        <a:srgbClr val="022F69"/>
      </a:accent3>
      <a:accent4>
        <a:srgbClr val="2C78B5"/>
      </a:accent4>
      <a:accent5>
        <a:srgbClr val="EF7048"/>
      </a:accent5>
      <a:accent6>
        <a:srgbClr val="C12B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smtClean="0">
            <a:solidFill>
              <a:srgbClr val="FFFFFF"/>
            </a:solidFill>
            <a:latin typeface="Calibri Light"/>
            <a:cs typeface="Calibri Light"/>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apfrog Group Dividers">
  <a:themeElements>
    <a:clrScheme name="Leapfrog Group">
      <a:dk1>
        <a:srgbClr val="000000"/>
      </a:dk1>
      <a:lt1>
        <a:srgbClr val="FFFFFF"/>
      </a:lt1>
      <a:dk2>
        <a:srgbClr val="0E2874"/>
      </a:dk2>
      <a:lt2>
        <a:srgbClr val="EEECE1"/>
      </a:lt2>
      <a:accent1>
        <a:srgbClr val="76BC20"/>
      </a:accent1>
      <a:accent2>
        <a:srgbClr val="898A8D"/>
      </a:accent2>
      <a:accent3>
        <a:srgbClr val="022F69"/>
      </a:accent3>
      <a:accent4>
        <a:srgbClr val="2C78B5"/>
      </a:accent4>
      <a:accent5>
        <a:srgbClr val="EF7048"/>
      </a:accent5>
      <a:accent6>
        <a:srgbClr val="C12B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E2874"/>
        </a:solidFill>
        <a:ln>
          <a:noFill/>
        </a:ln>
        <a:effectLst/>
        <a:scene3d>
          <a:camera prst="orthographicFront">
            <a:rot lat="0" lon="0" rev="0"/>
          </a:camera>
          <a:lightRig rig="threePt" dir="t">
            <a:rot lat="0" lon="0" rev="1200000"/>
          </a:lightRig>
        </a:scene3d>
        <a:sp3d/>
      </a:spPr>
      <a:bodyPr lIns="91440" tIns="91440" bIns="91440" rtlCol="0" anchor="t"/>
      <a:lstStyle>
        <a:defPPr>
          <a:defRPr sz="1200" dirty="0" err="1" smtClean="0">
            <a:solidFill>
              <a:srgbClr val="FFFFFF"/>
            </a:solidFill>
            <a:latin typeface="Calibri Light"/>
            <a:cs typeface="Calibri Light"/>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69C198E5EA0446B48A258369EB929D" ma:contentTypeVersion="9" ma:contentTypeDescription="Create a new document." ma:contentTypeScope="" ma:versionID="fb3b3693e7c860a2657a14f4c677a67e">
  <xsd:schema xmlns:xsd="http://www.w3.org/2001/XMLSchema" xmlns:xs="http://www.w3.org/2001/XMLSchema" xmlns:p="http://schemas.microsoft.com/office/2006/metadata/properties" xmlns:ns2="a9883a9a-8dc4-4a0a-a402-25be3a23f551" xmlns:ns3="eede3e04-ef7f-43f3-975e-805c0c5f1e83" targetNamespace="http://schemas.microsoft.com/office/2006/metadata/properties" ma:root="true" ma:fieldsID="3c3c865db0f8dc93449e46dfa73286e8" ns2:_="" ns3:_="">
    <xsd:import namespace="a9883a9a-8dc4-4a0a-a402-25be3a23f551"/>
    <xsd:import namespace="eede3e04-ef7f-43f3-975e-805c0c5f1e83"/>
    <xsd:element name="properties">
      <xsd:complexType>
        <xsd:sequence>
          <xsd:element name="documentManagement">
            <xsd:complexType>
              <xsd:all>
                <xsd:element ref="ns2:SharedWithUsers" minOccurs="0"/>
                <xsd:element ref="ns2:SharingHintHash" minOccurs="0"/>
                <xsd:element ref="ns3:Category"/>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83a9a-8dc4-4a0a-a402-25be3a23f5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de3e04-ef7f-43f3-975e-805c0c5f1e83" elementFormDefault="qualified">
    <xsd:import namespace="http://schemas.microsoft.com/office/2006/documentManagement/types"/>
    <xsd:import namespace="http://schemas.microsoft.com/office/infopath/2007/PartnerControls"/>
    <xsd:element name="Category" ma:index="10" ma:displayName="Category" ma:format="Dropdown" ma:internalName="Category">
      <xsd:simpleType>
        <xsd:restriction base="dms:Choice">
          <xsd:enumeration value="Analytics Tools"/>
          <xsd:enumeration value="Digital Projects"/>
          <xsd:enumeration value="Fun Committee"/>
          <xsd:enumeration value="General Resources"/>
          <xsd:enumeration value="Media Monitoring"/>
          <xsd:enumeration value="Video Resources"/>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eede3e04-ef7f-43f3-975e-805c0c5f1e83">General Resources</Category>
    <SharedWithUsers xmlns="a9883a9a-8dc4-4a0a-a402-25be3a23f551">
      <UserInfo>
        <DisplayName>Ben Green</DisplayName>
        <AccountId>1449</AccountId>
        <AccountType/>
      </UserInfo>
      <UserInfo>
        <DisplayName>Kathleen Elliott</DisplayName>
        <AccountId>26</AccountId>
        <AccountType/>
      </UserInfo>
      <UserInfo>
        <DisplayName>Berna Diehl</DisplayName>
        <AccountId>36</AccountId>
        <AccountType/>
      </UserInfo>
      <UserInfo>
        <DisplayName>Patrick Brady</DisplayName>
        <AccountId>462</AccountId>
        <AccountType/>
      </UserInfo>
      <UserInfo>
        <DisplayName>Adam Pawluk</DisplayName>
        <AccountId>3416</AccountId>
        <AccountType/>
      </UserInfo>
      <UserInfo>
        <DisplayName>Michael O'Brien</DisplayName>
        <AccountId>862</AccountId>
        <AccountType/>
      </UserInfo>
      <UserInfo>
        <DisplayName>David Connolly</DisplayName>
        <AccountId>1232</AccountId>
        <AccountType/>
      </UserInfo>
    </SharedWithUsers>
  </documentManagement>
</p:properties>
</file>

<file path=customXml/itemProps1.xml><?xml version="1.0" encoding="utf-8"?>
<ds:datastoreItem xmlns:ds="http://schemas.openxmlformats.org/officeDocument/2006/customXml" ds:itemID="{7BF4C28B-84F5-4177-8A19-E73590A15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83a9a-8dc4-4a0a-a402-25be3a23f551"/>
    <ds:schemaRef ds:uri="eede3e04-ef7f-43f3-975e-805c0c5f1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FBA306-A956-431E-A2FB-DCA1445F3768}">
  <ds:schemaRefs>
    <ds:schemaRef ds:uri="http://schemas.microsoft.com/sharepoint/v3/contenttype/forms"/>
  </ds:schemaRefs>
</ds:datastoreItem>
</file>

<file path=customXml/itemProps3.xml><?xml version="1.0" encoding="utf-8"?>
<ds:datastoreItem xmlns:ds="http://schemas.openxmlformats.org/officeDocument/2006/customXml" ds:itemID="{B6292BCB-21BD-4E6D-8B29-5908CEB9F9EE}">
  <ds:schemaRefs>
    <ds:schemaRef ds:uri="http://schemas.microsoft.com/office/2006/metadata/properties"/>
    <ds:schemaRef ds:uri="http://purl.org/dc/terms/"/>
    <ds:schemaRef ds:uri="http://schemas.microsoft.com/office/2006/documentManagement/types"/>
    <ds:schemaRef ds:uri="eede3e04-ef7f-43f3-975e-805c0c5f1e83"/>
    <ds:schemaRef ds:uri="http://www.w3.org/XML/1998/namespace"/>
    <ds:schemaRef ds:uri="http://purl.org/dc/dcmitype/"/>
    <ds:schemaRef ds:uri="http://schemas.microsoft.com/office/infopath/2007/PartnerControls"/>
    <ds:schemaRef ds:uri="http://schemas.openxmlformats.org/package/2006/metadata/core-properties"/>
    <ds:schemaRef ds:uri="a9883a9a-8dc4-4a0a-a402-25be3a23f55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1739</TotalTime>
  <Words>3187</Words>
  <Application>Microsoft Office PowerPoint</Application>
  <PresentationFormat>On-screen Show (16:9)</PresentationFormat>
  <Paragraphs>361</Paragraphs>
  <Slides>45</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Apple Symbols</vt:lpstr>
      <vt:lpstr>Arial</vt:lpstr>
      <vt:lpstr>Calibri</vt:lpstr>
      <vt:lpstr>Calibri Light</vt:lpstr>
      <vt:lpstr>Century Gothic</vt:lpstr>
      <vt:lpstr>system-ui</vt:lpstr>
      <vt:lpstr>Leapfrog Group Master</vt:lpstr>
      <vt:lpstr>Leapfrog Group Dividers</vt:lpstr>
      <vt:lpstr>PowerPoint Presentation</vt:lpstr>
      <vt:lpstr>Questions?</vt:lpstr>
      <vt:lpstr>Download the slide deck and recording </vt:lpstr>
      <vt:lpstr>ABOUT THE LEAPFROG HOSPITAL SAFETY GRADE</vt:lpstr>
      <vt:lpstr>What is the Leapfrog Hospital Safety Grade?</vt:lpstr>
      <vt:lpstr>Who is eligible for a Leapfrog Hospital Safety Grade?</vt:lpstr>
      <vt:lpstr>ABOUT THE MEASURES</vt:lpstr>
      <vt:lpstr>Measure Selection Criteria</vt:lpstr>
      <vt:lpstr>Methodology Changes for Fall 2021</vt:lpstr>
      <vt:lpstr>Scoring for the Hand Hygiene measure from the Leapfrog Hospital Survey</vt:lpstr>
      <vt:lpstr>Reporting period for the NHSN HAI measures from the Leapfrog Hospital Survey and CMS</vt:lpstr>
      <vt:lpstr>Replacing 6 individual PSI measures with PSI 90</vt:lpstr>
      <vt:lpstr>New standard weight calculation to account for the use of composite measures (i.e., PSI 90)</vt:lpstr>
      <vt:lpstr>Missing data threshold for outcome measures </vt:lpstr>
      <vt:lpstr>Reporting Period for DRA HAC Measures </vt:lpstr>
      <vt:lpstr>Fall 2021 Process and Structural Measures</vt:lpstr>
      <vt:lpstr>Spring 2021 Outcome Measures</vt:lpstr>
      <vt:lpstr>Reporting Periods for Leapfrog Hospital Survey Measures</vt:lpstr>
      <vt:lpstr>Reporting Periods for CMS Measures </vt:lpstr>
      <vt:lpstr>Summary of Measure Updates Since spring 2021 –  Process/Structural Measure Domain</vt:lpstr>
      <vt:lpstr>Summary of Measure Updates Since Spring 2021 –  Outcome Measure Domain</vt:lpstr>
      <vt:lpstr>SCORING OVERVIEW</vt:lpstr>
      <vt:lpstr>Weighting Process</vt:lpstr>
      <vt:lpstr>Z-Score Methodology</vt:lpstr>
      <vt:lpstr>Overall Numerical Score</vt:lpstr>
      <vt:lpstr>Dealing with Missing Data</vt:lpstr>
      <vt:lpstr>DETAILS OF THE COURTESY SAFETY GRADE REVIEW PERIOD</vt:lpstr>
      <vt:lpstr>Secure Website for Hospitals to Review their Safety Grade Data</vt:lpstr>
      <vt:lpstr>Contact Information</vt:lpstr>
      <vt:lpstr>Source Data</vt:lpstr>
      <vt:lpstr>Source Data</vt:lpstr>
      <vt:lpstr>PSI 90 Components – NOT used in scoring</vt:lpstr>
      <vt:lpstr>What if the Measure Score Doesn’t Match the Public Report?</vt:lpstr>
      <vt:lpstr>Preview Preliminary Numerical Score</vt:lpstr>
      <vt:lpstr>Letter Grade Embargo Period Scheduled for late October</vt:lpstr>
      <vt:lpstr>Hospital Safety Grade Calculator</vt:lpstr>
      <vt:lpstr>PUBLIC REPORTING</vt:lpstr>
      <vt:lpstr>HospitalSafetyGrade.org</vt:lpstr>
      <vt:lpstr>Search by Hospital Name and Location</vt:lpstr>
      <vt:lpstr>Hospital Details</vt:lpstr>
      <vt:lpstr>Past Grades</vt:lpstr>
      <vt:lpstr>Detailed Table View for Hospitals</vt:lpstr>
      <vt:lpstr>Measure Scores</vt:lpstr>
      <vt:lpstr>Important Dates</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 Guest</dc:creator>
  <cp:lastModifiedBy>Elizabeth Harmon</cp:lastModifiedBy>
  <cp:revision>205</cp:revision>
  <dcterms:modified xsi:type="dcterms:W3CDTF">2021-09-29T14:31:00Z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0x0101003369C198E5EA0446B48A258369EB929D</vt:lpwstr>
  </property>
</Properties>
</file>