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79" r:id="rId2"/>
    <p:sldId id="334" r:id="rId3"/>
    <p:sldId id="335" r:id="rId4"/>
    <p:sldId id="338" r:id="rId5"/>
    <p:sldId id="336" r:id="rId6"/>
    <p:sldId id="340" r:id="rId7"/>
    <p:sldId id="341" r:id="rId8"/>
    <p:sldId id="342" r:id="rId9"/>
    <p:sldId id="343" r:id="rId10"/>
    <p:sldId id="344" r:id="rId11"/>
    <p:sldId id="350" r:id="rId12"/>
    <p:sldId id="352" r:id="rId13"/>
    <p:sldId id="356" r:id="rId14"/>
    <p:sldId id="358" r:id="rId15"/>
    <p:sldId id="290" r:id="rId16"/>
    <p:sldId id="291" r:id="rId17"/>
    <p:sldId id="306" r:id="rId18"/>
    <p:sldId id="325" r:id="rId19"/>
    <p:sldId id="327" r:id="rId20"/>
    <p:sldId id="326" r:id="rId21"/>
    <p:sldId id="328" r:id="rId22"/>
    <p:sldId id="308" r:id="rId23"/>
    <p:sldId id="329" r:id="rId24"/>
    <p:sldId id="317" r:id="rId25"/>
    <p:sldId id="324" r:id="rId26"/>
    <p:sldId id="318" r:id="rId27"/>
    <p:sldId id="330" r:id="rId28"/>
    <p:sldId id="309" r:id="rId29"/>
    <p:sldId id="307" r:id="rId30"/>
    <p:sldId id="331" r:id="rId31"/>
    <p:sldId id="313" r:id="rId32"/>
    <p:sldId id="314" r:id="rId33"/>
    <p:sldId id="315" r:id="rId34"/>
    <p:sldId id="316" r:id="rId35"/>
    <p:sldId id="332" r:id="rId36"/>
    <p:sldId id="333" r:id="rId37"/>
    <p:sldId id="310" r:id="rId38"/>
    <p:sldId id="311" r:id="rId39"/>
    <p:sldId id="312" r:id="rId40"/>
    <p:sldId id="357" r:id="rId41"/>
  </p:sldIdLst>
  <p:sldSz cx="9144000" cy="6858000" type="screen4x3"/>
  <p:notesSz cx="6985000" cy="92821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HHS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2FFD56"/>
    <a:srgbClr val="66FF66"/>
    <a:srgbClr val="99FF99"/>
    <a:srgbClr val="3399FF"/>
    <a:srgbClr val="66CCFF"/>
    <a:srgbClr val="0000E4"/>
    <a:srgbClr val="000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1493" y="-80"/>
      </p:cViewPr>
      <p:guideLst>
        <p:guide orient="horz" pos="2923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mstro\Desktop\AHRQ%20Toolkit\Updated%20Toolkit_plus%20BPF%203.27.14\Adult%20Tool%20Edits%20070714\Copy%20of%20b3a_chartsforpresentations_dmb062314_RAN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chemeClr val="tx1"/>
                </a:solidFill>
              </a:rPr>
              <a:t>C</a:t>
            </a:r>
            <a:r>
              <a:rPr lang="en-US" sz="1200" b="1" i="0" baseline="0" dirty="0">
                <a:solidFill>
                  <a:schemeClr val="tx1"/>
                </a:solidFill>
              </a:rPr>
              <a:t>omparing Risk-Adjusted Rates of </a:t>
            </a:r>
            <a:r>
              <a:rPr lang="en-US" sz="1200" b="1" i="0" baseline="0" dirty="0" smtClean="0">
                <a:solidFill>
                  <a:schemeClr val="tx1"/>
                </a:solidFill>
              </a:rPr>
              <a:t> Iatrogenic Pneumothorax </a:t>
            </a:r>
            <a:r>
              <a:rPr lang="en-US" sz="1200" b="1" i="0" baseline="0" dirty="0">
                <a:solidFill>
                  <a:schemeClr val="tx1"/>
                </a:solidFill>
              </a:rPr>
              <a:t>(PSI </a:t>
            </a:r>
            <a:r>
              <a:rPr lang="en-US" sz="1200" b="1" i="0" baseline="0" dirty="0" smtClean="0">
                <a:solidFill>
                  <a:schemeClr val="tx1"/>
                </a:solidFill>
              </a:rPr>
              <a:t>6) </a:t>
            </a:r>
            <a:r>
              <a:rPr lang="en-US" sz="1200" b="1" i="0" baseline="0" dirty="0">
                <a:solidFill>
                  <a:schemeClr val="tx1"/>
                </a:solidFill>
              </a:rPr>
              <a:t>to Benchmark Rates</a:t>
            </a:r>
            <a:endParaRPr lang="en-US" sz="12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339327289971110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655078409316499"/>
          <c:y val="0.13936351706036701"/>
          <c:w val="0.60683504860248205"/>
          <c:h val="0.71026210265383505"/>
        </c:manualLayout>
      </c:layout>
      <c:lineChart>
        <c:grouping val="standard"/>
        <c:varyColors val="0"/>
        <c:ser>
          <c:idx val="0"/>
          <c:order val="0"/>
          <c:tx>
            <c:strRef>
              <c:f>'trend-risk-adjusted-benchmark'!$C$9:$C$12</c:f>
              <c:strCache>
                <c:ptCount val="1"/>
                <c:pt idx="0">
                  <c:v>Risk-Adjusted Rate</c:v>
                </c:pt>
              </c:strCache>
            </c:strRef>
          </c:tx>
          <c:cat>
            <c:numRef>
              <c:f>'trend-risk-adjusted-benchmark'!$B$13:$B$23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'trend-risk-adjusted-benchmark'!$C$13:$C$23</c:f>
              <c:numCache>
                <c:formatCode>General</c:formatCode>
                <c:ptCount val="11"/>
                <c:pt idx="4">
                  <c:v>3.9735699999999999E-2</c:v>
                </c:pt>
                <c:pt idx="5">
                  <c:v>3.02422E-2</c:v>
                </c:pt>
                <c:pt idx="6">
                  <c:v>3.1428999999999999E-2</c:v>
                </c:pt>
                <c:pt idx="7">
                  <c:v>4.2751999999999998E-2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'trend-risk-adjusted-benchmark'!$D$9:$D$12</c:f>
              <c:strCache>
                <c:ptCount val="1"/>
                <c:pt idx="0">
                  <c:v>Risk-Adjusted (Lower Confidence Interval Bound)</c:v>
                </c:pt>
              </c:strCache>
            </c:strRef>
          </c:tx>
          <c:spPr>
            <a:ln>
              <a:prstDash val="sysDot"/>
            </a:ln>
          </c:spPr>
          <c:cat>
            <c:numRef>
              <c:f>'trend-risk-adjusted-benchmark'!$B$13:$B$23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'trend-risk-adjusted-benchmark'!$D$13:$D$23</c:f>
              <c:numCache>
                <c:formatCode>General</c:formatCode>
                <c:ptCount val="11"/>
                <c:pt idx="4">
                  <c:v>3.1127499999999999E-2</c:v>
                </c:pt>
                <c:pt idx="5">
                  <c:v>2.2170100000000002E-2</c:v>
                </c:pt>
                <c:pt idx="6">
                  <c:v>2.3324000000000001E-2</c:v>
                </c:pt>
                <c:pt idx="7">
                  <c:v>3.5290000000000002E-2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'trend-risk-adjusted-benchmark'!$E$9:$E$12</c:f>
              <c:strCache>
                <c:ptCount val="1"/>
                <c:pt idx="0">
                  <c:v>Risk-Adjusted (Upper Confidence Interval Bound)</c:v>
                </c:pt>
              </c:strCache>
            </c:strRef>
          </c:tx>
          <c:spPr>
            <a:ln>
              <a:solidFill>
                <a:srgbClr val="C00000"/>
              </a:solidFill>
              <a:prstDash val="sysDot"/>
            </a:ln>
          </c:spPr>
          <c:marker>
            <c:symbol val="triangle"/>
            <c:size val="7"/>
            <c:spPr>
              <a:solidFill>
                <a:srgbClr val="C00000"/>
              </a:solidFill>
            </c:spPr>
          </c:marker>
          <c:cat>
            <c:numRef>
              <c:f>'trend-risk-adjusted-benchmark'!$B$13:$B$23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'trend-risk-adjusted-benchmark'!$E$13:$E$23</c:f>
              <c:numCache>
                <c:formatCode>General</c:formatCode>
                <c:ptCount val="11"/>
                <c:pt idx="4">
                  <c:v>4.8343900000000002E-2</c:v>
                </c:pt>
                <c:pt idx="5">
                  <c:v>3.83142E-2</c:v>
                </c:pt>
                <c:pt idx="6">
                  <c:v>3.9534E-2</c:v>
                </c:pt>
                <c:pt idx="7">
                  <c:v>5.0213000000000001E-2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'trend-risk-adjusted-benchmark'!$F$9:$F$12</c:f>
              <c:strCache>
                <c:ptCount val="1"/>
                <c:pt idx="0">
                  <c:v>Benchmark</c:v>
                </c:pt>
              </c:strCache>
            </c:strRef>
          </c:tx>
          <c:cat>
            <c:numRef>
              <c:f>'trend-risk-adjusted-benchmark'!$B$13:$B$23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'trend-risk-adjusted-benchmark'!$F$13:$F$23</c:f>
              <c:numCache>
                <c:formatCode>General</c:formatCode>
                <c:ptCount val="11"/>
                <c:pt idx="6">
                  <c:v>2.6530000000000001E-2</c:v>
                </c:pt>
                <c:pt idx="7">
                  <c:v>2.7709999999999999E-2</c:v>
                </c:pt>
                <c:pt idx="8">
                  <c:v>2.9180000000000001E-2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72864"/>
        <c:axId val="40382848"/>
      </c:lineChart>
      <c:catAx>
        <c:axId val="4037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40382848"/>
        <c:crosses val="autoZero"/>
        <c:auto val="1"/>
        <c:lblAlgn val="ctr"/>
        <c:lblOffset val="100"/>
        <c:noMultiLvlLbl val="0"/>
      </c:catAx>
      <c:valAx>
        <c:axId val="403828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 1,000 Cases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0372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777019763650897"/>
          <c:y val="0.22039047991063801"/>
          <c:w val="0.245563137799927"/>
          <c:h val="0.6059867190230460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519863" y="8882063"/>
            <a:ext cx="393700" cy="306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981" tIns="45183" rIns="91981" bIns="45183" anchor="ctr">
            <a:spAutoFit/>
          </a:bodyPr>
          <a:lstStyle/>
          <a:p>
            <a:pPr algn="r" defTabSz="930275"/>
            <a:fld id="{D3F06B81-306E-49CF-89A8-C75811179D5F}" type="slidenum">
              <a:rPr lang="en-US" sz="1400"/>
              <a:pPr algn="r" defTabSz="930275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413422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1275" cy="417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981" tIns="45183" rIns="91981" bIns="451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8500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519863" y="8882063"/>
            <a:ext cx="393700" cy="306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981" tIns="45183" rIns="91981" bIns="45183" anchor="ctr">
            <a:spAutoFit/>
          </a:bodyPr>
          <a:lstStyle/>
          <a:p>
            <a:pPr algn="r" defTabSz="930275"/>
            <a:fld id="{DC277B21-8823-47DD-BA8A-BDF40914E442}" type="slidenum">
              <a:rPr lang="en-US" sz="1400"/>
              <a:pPr algn="r" defTabSz="930275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566485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56050" y="8816975"/>
            <a:ext cx="3027363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49" tIns="46474" rIns="92949" bIns="46474"/>
          <a:lstStyle/>
          <a:p>
            <a:fld id="{CDE70738-167A-4EA4-A680-190D8E5C1CB7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Bolded PSIs are the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MS PGothic" charset="0"/>
              </a:rPr>
              <a:t>PSI measures that Leapfrog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MS PGothic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MS PGothic" charset="0"/>
              </a:rPr>
              <a:t>includes in the Hospital Safety Score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56050" y="8816975"/>
            <a:ext cx="3027363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49" tIns="46474" rIns="92949" bIns="46474"/>
          <a:lstStyle/>
          <a:p>
            <a:fld id="{19D1A119-DC78-48E7-95D1-B28336600479}" type="slidenum">
              <a:rPr lang="en-US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56050" y="8816975"/>
            <a:ext cx="3027363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49" tIns="46474" rIns="92949" bIns="46474"/>
          <a:lstStyle/>
          <a:p>
            <a:fld id="{CB73B9A7-E42F-4EA6-A1E1-BE8D0BF31FFC}" type="slidenum">
              <a:rPr lang="en-US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56050" y="8816975"/>
            <a:ext cx="3027363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49" tIns="46474" rIns="92949" bIns="46474"/>
          <a:lstStyle/>
          <a:p>
            <a:fld id="{CBC3243E-3A8F-45B6-8DBA-770E8EBDFC24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56050" y="8816975"/>
            <a:ext cx="3027363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49" tIns="46474" rIns="92949" bIns="46474"/>
          <a:lstStyle/>
          <a:p>
            <a:fld id="{A9092491-87D1-45A9-9F7C-A5D38369E5E8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56050" y="8816975"/>
            <a:ext cx="3027363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49" tIns="46474" rIns="92949" bIns="46474"/>
          <a:lstStyle/>
          <a:p>
            <a:fld id="{70A15E6A-ABB1-4F40-ACE1-97A7C7C92B65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56050" y="8816975"/>
            <a:ext cx="3027363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49" tIns="46474" rIns="92949" bIns="46474"/>
          <a:lstStyle/>
          <a:p>
            <a:fld id="{8DE7BAD8-090F-4D56-9D93-BC53400DCC2D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This chart comes from the Excel worksheet (trend-risk-adjusted-benchmark). </a:t>
            </a:r>
          </a:p>
          <a:p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Bolded PSIs are the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MS PGothic" charset="0"/>
              </a:rPr>
              <a:t>PSI measures that Leapfrog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MS PGothic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MS PGothic" charset="0"/>
              </a:rPr>
              <a:t>includes in the Hospital Safety Score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21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1"/>
          <p:cNvGrpSpPr>
            <a:grpSpLocks/>
          </p:cNvGrpSpPr>
          <p:nvPr userDrawn="1"/>
        </p:nvGrpSpPr>
        <p:grpSpPr bwMode="auto">
          <a:xfrm>
            <a:off x="0" y="3867150"/>
            <a:ext cx="7986713" cy="19050"/>
            <a:chOff x="0" y="840"/>
            <a:chExt cx="5660" cy="12"/>
          </a:xfrm>
        </p:grpSpPr>
        <p:sp>
          <p:nvSpPr>
            <p:cNvPr id="5" name="Line 102"/>
            <p:cNvSpPr>
              <a:spLocks noChangeShapeType="1"/>
            </p:cNvSpPr>
            <p:nvPr/>
          </p:nvSpPr>
          <p:spPr bwMode="auto">
            <a:xfrm>
              <a:off x="5" y="852"/>
              <a:ext cx="5655" cy="0"/>
            </a:xfrm>
            <a:prstGeom prst="line">
              <a:avLst/>
            </a:prstGeom>
            <a:noFill/>
            <a:ln w="50800">
              <a:solidFill>
                <a:srgbClr val="0017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Line 103"/>
            <p:cNvSpPr>
              <a:spLocks noChangeShapeType="1"/>
            </p:cNvSpPr>
            <p:nvPr/>
          </p:nvSpPr>
          <p:spPr bwMode="auto">
            <a:xfrm>
              <a:off x="0" y="840"/>
              <a:ext cx="5655" cy="0"/>
            </a:xfrm>
            <a:prstGeom prst="line">
              <a:avLst/>
            </a:prstGeom>
            <a:noFill/>
            <a:ln w="50800">
              <a:solidFill>
                <a:srgbClr val="99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aphicFrame>
        <p:nvGraphicFramePr>
          <p:cNvPr id="7" name="Object 111"/>
          <p:cNvGraphicFramePr>
            <a:graphicFrameLocks noChangeAspect="1"/>
          </p:cNvGraphicFramePr>
          <p:nvPr/>
        </p:nvGraphicFramePr>
        <p:xfrm>
          <a:off x="990600" y="381000"/>
          <a:ext cx="7162800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2" name="Photo Editor Photo" r:id="rId3" imgW="6400000" imgH="1514686" progId="">
                  <p:embed/>
                </p:oleObj>
              </mc:Choice>
              <mc:Fallback>
                <p:oleObj name="Photo Editor Photo" r:id="rId3" imgW="6400000" imgH="151468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1000"/>
                        <a:ext cx="7162800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819400"/>
            <a:ext cx="7789863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 and use in 1 or 2 lines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50938" y="3962400"/>
            <a:ext cx="6435725" cy="213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 and use in 1 or more lines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6A22-FAC1-2E4F-8309-25BA3EC23A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228600"/>
            <a:ext cx="1997075" cy="434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843588" cy="434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6A22-FAC1-2E4F-8309-25BA3EC23A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3919538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676400"/>
            <a:ext cx="3921125" cy="289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A8"/>
            </a:gs>
            <a:gs pos="100000">
              <a:srgbClr val="1B8D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697663" cy="87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76400"/>
            <a:ext cx="7993063" cy="289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 and use use in 1 or more lines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" name="Group 93"/>
          <p:cNvGrpSpPr>
            <a:grpSpLocks/>
          </p:cNvGrpSpPr>
          <p:nvPr userDrawn="1"/>
        </p:nvGrpSpPr>
        <p:grpSpPr bwMode="auto">
          <a:xfrm>
            <a:off x="0" y="1333500"/>
            <a:ext cx="7986713" cy="19050"/>
            <a:chOff x="0" y="840"/>
            <a:chExt cx="5660" cy="12"/>
          </a:xfrm>
        </p:grpSpPr>
        <p:sp>
          <p:nvSpPr>
            <p:cNvPr id="1030" name="Line 94"/>
            <p:cNvSpPr>
              <a:spLocks noChangeShapeType="1"/>
            </p:cNvSpPr>
            <p:nvPr/>
          </p:nvSpPr>
          <p:spPr bwMode="auto">
            <a:xfrm>
              <a:off x="5" y="852"/>
              <a:ext cx="5655" cy="0"/>
            </a:xfrm>
            <a:prstGeom prst="line">
              <a:avLst/>
            </a:prstGeom>
            <a:noFill/>
            <a:ln w="50800">
              <a:solidFill>
                <a:srgbClr val="0017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1" name="Line 95"/>
            <p:cNvSpPr>
              <a:spLocks noChangeShapeType="1"/>
            </p:cNvSpPr>
            <p:nvPr/>
          </p:nvSpPr>
          <p:spPr bwMode="auto">
            <a:xfrm>
              <a:off x="0" y="840"/>
              <a:ext cx="5655" cy="0"/>
            </a:xfrm>
            <a:prstGeom prst="line">
              <a:avLst/>
            </a:prstGeom>
            <a:noFill/>
            <a:ln w="50800">
              <a:solidFill>
                <a:srgbClr val="99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aphicFrame>
        <p:nvGraphicFramePr>
          <p:cNvPr id="1029" name="Object 109"/>
          <p:cNvGraphicFramePr>
            <a:graphicFrameLocks noChangeAspect="1"/>
          </p:cNvGraphicFramePr>
          <p:nvPr/>
        </p:nvGraphicFramePr>
        <p:xfrm>
          <a:off x="142875" y="317500"/>
          <a:ext cx="142875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Photo Editor Photo" r:id="rId14" imgW="3486637" imgH="1638529" progId="">
                  <p:embed/>
                </p:oleObj>
              </mc:Choice>
              <mc:Fallback>
                <p:oleObj name="Photo Editor Photo" r:id="rId14" imgW="3486637" imgH="1638529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317500"/>
                        <a:ext cx="142875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8CF4E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279F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56A22-FAC1-2E4F-8309-25BA3EC23A19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465138" indent="-46513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n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1pPr>
      <a:lvl2pPr marL="976313" indent="-3968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Char char="–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2pPr>
      <a:lvl3pPr marL="1439863" indent="-3492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n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3pPr>
      <a:lvl4pPr marL="1782763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66FFFF"/>
        </a:buClr>
        <a:buSzPct val="65000"/>
        <a:buFont typeface="Monotype Sorts" pitchFamily="2" charset="2"/>
        <a:buChar char="u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4pPr>
      <a:lvl5pPr marL="2125663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5pPr>
      <a:lvl6pPr marL="2582863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040063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97263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954463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hrq.gov/professionals/systems/hospital/qitoolkit/index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09800"/>
            <a:ext cx="8686800" cy="1600200"/>
          </a:xfr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Overview of the AHRQ QI Toolkit for Hospitals</a:t>
            </a:r>
            <a:endParaRPr lang="en-US" dirty="0">
              <a:solidFill>
                <a:schemeClr val="tx2">
                  <a:satMod val="13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8525" y="4267200"/>
            <a:ext cx="7407275" cy="1828800"/>
          </a:xfrm>
        </p:spPr>
        <p:txBody>
          <a:bodyPr>
            <a:normAutofit/>
          </a:bodyPr>
          <a:lstStyle/>
          <a:p>
            <a:r>
              <a:rPr lang="en-US" dirty="0"/>
              <a:t>Courtney </a:t>
            </a:r>
            <a:r>
              <a:rPr lang="en-US" dirty="0" err="1"/>
              <a:t>Gidengil</a:t>
            </a:r>
            <a:r>
              <a:rPr lang="en-US" dirty="0"/>
              <a:t>, MD MPH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Peter Hussey, PhD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RAND Corporation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752600"/>
            <a:ext cx="71628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Parsimony in tool choice and design</a:t>
            </a:r>
          </a:p>
          <a:p>
            <a:r>
              <a:rPr lang="en-US" dirty="0" smtClean="0"/>
              <a:t>Target the most important factors for implementation</a:t>
            </a:r>
          </a:p>
          <a:p>
            <a:r>
              <a:rPr lang="en-US" dirty="0" smtClean="0"/>
              <a:t>Provide tools that offer most value for a range of hospitals</a:t>
            </a:r>
          </a:p>
          <a:p>
            <a:r>
              <a:rPr lang="en-US" dirty="0" smtClean="0"/>
              <a:t>Readily accessible content</a:t>
            </a:r>
          </a:p>
          <a:p>
            <a:r>
              <a:rPr lang="en-US" dirty="0" smtClean="0"/>
              <a:t>Enable hospitals to assess effectiveness of their actions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76200"/>
            <a:ext cx="7499350" cy="1249363"/>
          </a:xfrm>
        </p:spPr>
        <p:txBody>
          <a:bodyPr>
            <a:noAutofit/>
          </a:bodyPr>
          <a:lstStyle/>
          <a:p>
            <a:r>
              <a:rPr lang="en-US" smtClean="0">
                <a:solidFill>
                  <a:srgbClr val="FFFF00"/>
                </a:solidFill>
              </a:rPr>
              <a:t>Principles Guiding </a:t>
            </a:r>
            <a:br>
              <a:rPr lang="en-US" smtClean="0">
                <a:solidFill>
                  <a:srgbClr val="FFFF00"/>
                </a:solidFill>
              </a:rPr>
            </a:br>
            <a:r>
              <a:rPr lang="en-US" smtClean="0">
                <a:solidFill>
                  <a:srgbClr val="FFFF00"/>
                </a:solidFill>
              </a:rPr>
              <a:t>Toolkit Development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153400" y="6324600"/>
            <a:ext cx="685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9133C5A-0C9B-4FD0-AAC6-976E57724416}" type="slidenum">
              <a:rPr lang="en-US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3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876300"/>
          </a:xfrm>
        </p:spPr>
        <p:txBody>
          <a:bodyPr/>
          <a:lstStyle/>
          <a:p>
            <a:r>
              <a:rPr lang="en-US" dirty="0" smtClean="0"/>
              <a:t>Field Test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993063" cy="3657600"/>
          </a:xfrm>
        </p:spPr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en-US" dirty="0" smtClean="0">
                <a:effectLst>
                  <a:outerShdw blurRad="38100" dist="38100" dir="2700000" algn="ctr" rotWithShape="0">
                    <a:schemeClr val="accent4">
                      <a:lumMod val="10000"/>
                    </a:schemeClr>
                  </a:outerShdw>
                </a:effectLst>
              </a:rPr>
              <a:t>The tools were judged by the hospitals to be usable and useful</a:t>
            </a:r>
          </a:p>
          <a:p>
            <a:pPr>
              <a:spcBef>
                <a:spcPts val="1800"/>
              </a:spcBef>
              <a:buFont typeface="Wingdings" charset="0"/>
              <a:buChar char="n"/>
              <a:defRPr/>
            </a:pPr>
            <a:r>
              <a:rPr lang="en-US" dirty="0" smtClean="0">
                <a:effectLst>
                  <a:outerShdw blurRad="38100" dist="38100" dir="2700000" algn="ctr" rotWithShape="0">
                    <a:schemeClr val="accent4">
                      <a:lumMod val="10000"/>
                    </a:schemeClr>
                  </a:outerShdw>
                </a:effectLst>
              </a:rPr>
              <a:t>Hospitals varied </a:t>
            </a:r>
            <a:r>
              <a:rPr lang="en-US" dirty="0">
                <a:effectLst>
                  <a:outerShdw blurRad="38100" dist="38100" dir="2700000" algn="ctr" rotWithShape="0">
                    <a:schemeClr val="accent4">
                      <a:lumMod val="10000"/>
                    </a:schemeClr>
                  </a:outerShdw>
                </a:effectLst>
              </a:rPr>
              <a:t>widely in how </a:t>
            </a:r>
            <a:r>
              <a:rPr lang="en-US" dirty="0" smtClean="0">
                <a:effectLst>
                  <a:outerShdw blurRad="38100" dist="38100" dir="2700000" algn="ctr" rotWithShape="0">
                    <a:schemeClr val="accent4">
                      <a:lumMod val="10000"/>
                    </a:schemeClr>
                  </a:outerShdw>
                </a:effectLst>
              </a:rPr>
              <a:t>many </a:t>
            </a:r>
            <a:r>
              <a:rPr lang="en-US" dirty="0">
                <a:effectLst>
                  <a:outerShdw blurRad="38100" dist="38100" dir="2700000" algn="ctr" rotWithShape="0">
                    <a:schemeClr val="accent4">
                      <a:lumMod val="10000"/>
                    </a:schemeClr>
                  </a:outerShdw>
                </a:effectLst>
              </a:rPr>
              <a:t>and </a:t>
            </a:r>
            <a:r>
              <a:rPr lang="en-US" dirty="0" smtClean="0">
                <a:effectLst>
                  <a:outerShdw blurRad="38100" dist="38100" dir="2700000" algn="ctr" rotWithShape="0">
                    <a:schemeClr val="accent4">
                      <a:lumMod val="10000"/>
                    </a:schemeClr>
                  </a:outerShdw>
                </a:effectLst>
              </a:rPr>
              <a:t>which </a:t>
            </a:r>
            <a:r>
              <a:rPr lang="en-US" dirty="0">
                <a:effectLst>
                  <a:outerShdw blurRad="38100" dist="38100" dir="2700000" algn="ctr" rotWithShape="0">
                    <a:schemeClr val="accent4">
                      <a:lumMod val="10000"/>
                    </a:schemeClr>
                  </a:outerShdw>
                </a:effectLst>
              </a:rPr>
              <a:t>tools they chose to </a:t>
            </a:r>
            <a:r>
              <a:rPr lang="en-US" dirty="0" smtClean="0">
                <a:effectLst>
                  <a:outerShdw blurRad="38100" dist="38100" dir="2700000" algn="ctr" rotWithShape="0">
                    <a:schemeClr val="accent4">
                      <a:lumMod val="10000"/>
                    </a:schemeClr>
                  </a:outerShdw>
                </a:effectLst>
              </a:rPr>
              <a:t>apply</a:t>
            </a:r>
          </a:p>
          <a:p>
            <a:pPr>
              <a:spcBef>
                <a:spcPts val="1800"/>
              </a:spcBef>
              <a:buFont typeface="Wingdings" charset="0"/>
              <a:buChar char="n"/>
              <a:defRPr/>
            </a:pPr>
            <a:r>
              <a:rPr lang="en-US" dirty="0">
                <a:effectLst>
                  <a:outerShdw blurRad="38100" dist="38100" dir="2700000" algn="ctr" rotWithShape="0">
                    <a:schemeClr val="accent4">
                      <a:lumMod val="10000"/>
                    </a:schemeClr>
                  </a:outerShdw>
                </a:effectLst>
              </a:rPr>
              <a:t>T</a:t>
            </a:r>
            <a:r>
              <a:rPr lang="en-US" dirty="0" smtClean="0">
                <a:effectLst>
                  <a:outerShdw blurRad="38100" dist="38100" dir="2700000" algn="ctr" rotWithShape="0">
                    <a:schemeClr val="accent4">
                      <a:lumMod val="10000"/>
                    </a:schemeClr>
                  </a:outerShdw>
                </a:effectLst>
              </a:rPr>
              <a:t>oolkit </a:t>
            </a:r>
            <a:r>
              <a:rPr lang="en-US" dirty="0">
                <a:effectLst>
                  <a:outerShdw blurRad="38100" dist="38100" dir="2700000" algn="ctr" rotWithShape="0">
                    <a:schemeClr val="accent4">
                      <a:lumMod val="10000"/>
                    </a:schemeClr>
                  </a:outerShdw>
                </a:effectLst>
              </a:rPr>
              <a:t>was useful for achieving staff consensus on the extent of quality gaps and on evidence-based </a:t>
            </a:r>
            <a:r>
              <a:rPr lang="en-US" dirty="0" smtClean="0">
                <a:effectLst>
                  <a:outerShdw blurRad="38100" dist="38100" dir="2700000" algn="ctr" rotWithShape="0">
                    <a:schemeClr val="accent4">
                      <a:lumMod val="10000"/>
                    </a:schemeClr>
                  </a:outerShdw>
                </a:effectLst>
              </a:rPr>
              <a:t>practices</a:t>
            </a:r>
            <a:endParaRPr lang="en-US" dirty="0">
              <a:effectLst>
                <a:outerShdw blurRad="38100" dist="38100" dir="2700000" algn="ctr" rotWithShape="0">
                  <a:schemeClr val="accent4">
                    <a:lumMod val="10000"/>
                  </a:schemeClr>
                </a:outerShdw>
              </a:effectLst>
            </a:endParaRPr>
          </a:p>
          <a:p>
            <a:pPr>
              <a:buFont typeface="Wingdings" charset="0"/>
              <a:buChar char="n"/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6A22-FAC1-2E4F-8309-25BA3EC23A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Key Learnings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514600"/>
            <a:ext cx="7315200" cy="25908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a typeface="+mn-ea"/>
                <a:cs typeface="+mn-cs"/>
              </a:rPr>
              <a:t>Hospitals need to trust their data</a:t>
            </a:r>
          </a:p>
          <a:p>
            <a:pPr>
              <a:spcBef>
                <a:spcPts val="2400"/>
              </a:spcBef>
              <a:defRPr/>
            </a:pPr>
            <a:r>
              <a:rPr lang="en-US" sz="3600" dirty="0" smtClean="0">
                <a:ea typeface="+mn-ea"/>
                <a:cs typeface="+mn-cs"/>
              </a:rPr>
              <a:t>Priority-setting is challenging</a:t>
            </a:r>
          </a:p>
          <a:p>
            <a:pPr>
              <a:spcBef>
                <a:spcPts val="2400"/>
              </a:spcBef>
              <a:defRPr/>
            </a:pPr>
            <a:r>
              <a:rPr lang="en-US" sz="3600" dirty="0" smtClean="0">
                <a:ea typeface="+mn-ea"/>
                <a:cs typeface="+mn-cs"/>
              </a:rPr>
              <a:t>Keep the tools short and simple</a:t>
            </a:r>
          </a:p>
          <a:p>
            <a:pPr>
              <a:defRPr/>
            </a:pPr>
            <a:endParaRPr lang="en-US" sz="3600" dirty="0" smtClean="0"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6A22-FAC1-2E4F-8309-25BA3EC23A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8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338" y="381000"/>
            <a:ext cx="6926262" cy="876300"/>
          </a:xfrm>
        </p:spPr>
        <p:txBody>
          <a:bodyPr/>
          <a:lstStyle/>
          <a:p>
            <a:r>
              <a:rPr lang="en-US" smtClean="0"/>
              <a:t>Revised Toolkit </a:t>
            </a:r>
            <a:br>
              <a:rPr lang="en-US" smtClean="0"/>
            </a:br>
            <a:r>
              <a:rPr lang="en-US" smtClean="0"/>
              <a:t>To Address These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3733800"/>
          </a:xfrm>
        </p:spPr>
        <p:txBody>
          <a:bodyPr/>
          <a:lstStyle/>
          <a:p>
            <a:r>
              <a:rPr lang="en-US" smtClean="0"/>
              <a:t>Added a documentation and coding tool to improve PSI validity</a:t>
            </a:r>
          </a:p>
          <a:p>
            <a:pPr>
              <a:spcBef>
                <a:spcPts val="1800"/>
              </a:spcBef>
            </a:pPr>
            <a:r>
              <a:rPr lang="en-US" smtClean="0"/>
              <a:t>Made prioritization matrix tools flexible so a hospital can tailor it with factors it considers in priority-setting</a:t>
            </a:r>
          </a:p>
          <a:p>
            <a:pPr>
              <a:spcBef>
                <a:spcPts val="1800"/>
              </a:spcBef>
            </a:pPr>
            <a:r>
              <a:rPr lang="en-US" smtClean="0"/>
              <a:t>Simplified tools and instructions to increase usability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6A22-FAC1-2E4F-8309-25BA3EC23A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6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Developing a pediatric toolkit</a:t>
            </a:r>
          </a:p>
          <a:p>
            <a:pPr lvl="1"/>
            <a:r>
              <a:rPr lang="en-US" dirty="0" smtClean="0"/>
              <a:t>Following similar development process, with field test and evaluation</a:t>
            </a:r>
          </a:p>
          <a:p>
            <a:r>
              <a:rPr lang="en-US" dirty="0" smtClean="0"/>
              <a:t>Release planned in spring 2016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6A22-FAC1-2E4F-8309-25BA3EC23A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00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152400"/>
            <a:ext cx="69469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Structure of the Toolkit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305800" cy="4343400"/>
          </a:xfrm>
        </p:spPr>
        <p:txBody>
          <a:bodyPr>
            <a:noAutofit/>
          </a:bodyPr>
          <a:lstStyle/>
          <a:p>
            <a:pPr marL="457200" indent="-374650">
              <a:spcBef>
                <a:spcPts val="400"/>
              </a:spcBef>
              <a:buFont typeface="Wingdings" pitchFamily="2" charset="2"/>
              <a:buNone/>
            </a:pPr>
            <a:r>
              <a:rPr lang="en-US" sz="3000" dirty="0" smtClean="0"/>
              <a:t>Introduction and Roadmap</a:t>
            </a:r>
          </a:p>
          <a:p>
            <a:pPr marL="627063" indent="-544513">
              <a:spcBef>
                <a:spcPts val="400"/>
              </a:spcBef>
              <a:buFont typeface="Wingdings" pitchFamily="2" charset="2"/>
              <a:buNone/>
            </a:pPr>
            <a:r>
              <a:rPr lang="en-US" sz="3000" dirty="0" smtClean="0"/>
              <a:t>A.	Readiness to Change</a:t>
            </a:r>
          </a:p>
          <a:p>
            <a:pPr marL="627063" indent="-544513">
              <a:spcBef>
                <a:spcPts val="400"/>
              </a:spcBef>
              <a:buFont typeface="Wingdings" pitchFamily="2" charset="2"/>
              <a:buNone/>
            </a:pPr>
            <a:r>
              <a:rPr lang="en-US" sz="3000" dirty="0" smtClean="0"/>
              <a:t>B.	Applying QIs to the Hospital Data</a:t>
            </a:r>
          </a:p>
          <a:p>
            <a:pPr marL="627063" indent="-544513">
              <a:spcBef>
                <a:spcPts val="400"/>
              </a:spcBef>
              <a:buFont typeface="Wingdings" pitchFamily="2" charset="2"/>
              <a:buNone/>
            </a:pPr>
            <a:r>
              <a:rPr lang="en-US" sz="3000" dirty="0" smtClean="0"/>
              <a:t>C.	Identifying Priorities for Quality Improvement</a:t>
            </a:r>
          </a:p>
          <a:p>
            <a:pPr marL="627063" indent="-544513">
              <a:spcBef>
                <a:spcPts val="400"/>
              </a:spcBef>
              <a:buFont typeface="Wingdings" pitchFamily="2" charset="2"/>
              <a:buNone/>
            </a:pPr>
            <a:r>
              <a:rPr lang="en-US" sz="3000" dirty="0" smtClean="0"/>
              <a:t>D.	Implementation Methods</a:t>
            </a:r>
          </a:p>
          <a:p>
            <a:pPr marL="627063" indent="-544513">
              <a:spcBef>
                <a:spcPts val="400"/>
              </a:spcBef>
              <a:buFont typeface="Wingdings" pitchFamily="2" charset="2"/>
              <a:buNone/>
            </a:pPr>
            <a:r>
              <a:rPr lang="en-US" sz="3000" dirty="0" smtClean="0"/>
              <a:t>E.	Monitoring Progress and Sustainability </a:t>
            </a:r>
            <a:br>
              <a:rPr lang="en-US" sz="3000" dirty="0" smtClean="0"/>
            </a:br>
            <a:r>
              <a:rPr lang="en-US" sz="3000" dirty="0" smtClean="0"/>
              <a:t>of Improvements</a:t>
            </a:r>
          </a:p>
          <a:p>
            <a:pPr marL="627063" indent="-544513">
              <a:spcBef>
                <a:spcPts val="400"/>
              </a:spcBef>
              <a:buFont typeface="Wingdings" pitchFamily="2" charset="2"/>
              <a:buNone/>
            </a:pPr>
            <a:r>
              <a:rPr lang="en-US" sz="3000" dirty="0" smtClean="0"/>
              <a:t>F.	Return-on-Investment Analysis</a:t>
            </a:r>
          </a:p>
          <a:p>
            <a:pPr marL="627063" indent="-544513">
              <a:spcBef>
                <a:spcPts val="400"/>
              </a:spcBef>
              <a:buFont typeface="Wingdings" pitchFamily="2" charset="2"/>
              <a:buNone/>
            </a:pPr>
            <a:r>
              <a:rPr lang="en-US" sz="3000" dirty="0" smtClean="0"/>
              <a:t>G.	Existing Quality Improvement Resources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153400" y="6248400"/>
            <a:ext cx="685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0754D155-3E70-4F26-99B6-5998EF76F156}" type="slidenum">
              <a:rPr lang="en-US"/>
              <a:pPr algn="ctr"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172200" cy="762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954963" cy="3657600"/>
          </a:xfrm>
        </p:spPr>
        <p:txBody>
          <a:bodyPr>
            <a:normAutofit/>
          </a:bodyPr>
          <a:lstStyle/>
          <a:p>
            <a:r>
              <a:rPr lang="en-US" dirty="0" smtClean="0"/>
              <a:t>A navigational guide through the toolkit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For each tool, it summarizes:</a:t>
            </a:r>
          </a:p>
          <a:p>
            <a:pPr marL="639763" lvl="1" indent="-282575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Action step being taken</a:t>
            </a:r>
          </a:p>
          <a:p>
            <a:pPr marL="639763" lvl="1" indent="-282575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Brief description of the tool</a:t>
            </a:r>
          </a:p>
          <a:p>
            <a:pPr marL="639763" lvl="1" indent="-282575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Key audience(s) to use the tool</a:t>
            </a:r>
          </a:p>
          <a:p>
            <a:pPr marL="639763" lvl="1" indent="-282575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Position with lead role responsibility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229600" y="6172200"/>
            <a:ext cx="609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92072052-5EEB-426F-806A-B93B7B0E7A6B}" type="slidenum">
              <a:rPr lang="en-US"/>
              <a:pPr algn="ctr"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Readiness to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993063" cy="4953000"/>
          </a:xfrm>
        </p:spPr>
        <p:txBody>
          <a:bodyPr/>
          <a:lstStyle/>
          <a:p>
            <a:r>
              <a:rPr lang="en-US" dirty="0" smtClean="0"/>
              <a:t>Tools </a:t>
            </a:r>
            <a:r>
              <a:rPr lang="en-US" dirty="0"/>
              <a:t>A.</a:t>
            </a:r>
            <a:r>
              <a:rPr lang="en-US" dirty="0" smtClean="0"/>
              <a:t>1a and A.1b. </a:t>
            </a:r>
            <a:r>
              <a:rPr lang="en-US" dirty="0"/>
              <a:t>Fact </a:t>
            </a:r>
            <a:r>
              <a:rPr lang="en-US" dirty="0" smtClean="0"/>
              <a:t>Sheets </a:t>
            </a:r>
            <a:r>
              <a:rPr lang="en-US" dirty="0"/>
              <a:t>on Inpatient Quality Indicators (</a:t>
            </a:r>
            <a:r>
              <a:rPr lang="en-US" dirty="0" smtClean="0"/>
              <a:t>IQI) and Patient </a:t>
            </a:r>
            <a:r>
              <a:rPr lang="en-US" dirty="0"/>
              <a:t>Safety Indicators (PSI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Introduces the IQIs and PSIs</a:t>
            </a:r>
          </a:p>
          <a:p>
            <a:pPr lvl="1"/>
            <a:r>
              <a:rPr lang="en-US" dirty="0"/>
              <a:t>Provide 2011 </a:t>
            </a:r>
            <a:r>
              <a:rPr lang="en-US" dirty="0" smtClean="0"/>
              <a:t>national rates where available for each indicator (based on HCUP data)</a:t>
            </a:r>
          </a:p>
          <a:p>
            <a:pPr lvl="1"/>
            <a:r>
              <a:rPr lang="en-US" dirty="0" smtClean="0"/>
              <a:t>Indicates National </a:t>
            </a:r>
            <a:r>
              <a:rPr lang="en-US" dirty="0"/>
              <a:t>Quality Forum </a:t>
            </a:r>
            <a:r>
              <a:rPr lang="en-US" dirty="0" smtClean="0"/>
              <a:t>endorsement status for each indicator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6A22-FAC1-2E4F-8309-25BA3EC23A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1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Readiness to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993063" cy="4953000"/>
          </a:xfrm>
        </p:spPr>
        <p:txBody>
          <a:bodyPr/>
          <a:lstStyle/>
          <a:p>
            <a:r>
              <a:rPr lang="en-US" dirty="0"/>
              <a:t>Tool A.2. Board/Staff PowerPoint</a:t>
            </a:r>
            <a:r>
              <a:rPr lang="en-US" baseline="30000" dirty="0"/>
              <a:t>® </a:t>
            </a:r>
            <a:r>
              <a:rPr lang="en-US" dirty="0" smtClean="0"/>
              <a:t>Presentation </a:t>
            </a:r>
            <a:r>
              <a:rPr lang="en-US" dirty="0"/>
              <a:t>on the Quality </a:t>
            </a:r>
            <a:r>
              <a:rPr lang="en-US" dirty="0" smtClean="0"/>
              <a:t>Indicators</a:t>
            </a:r>
          </a:p>
          <a:p>
            <a:pPr lvl="1"/>
            <a:r>
              <a:rPr lang="en-US" dirty="0" smtClean="0"/>
              <a:t>Helps </a:t>
            </a:r>
            <a:r>
              <a:rPr lang="en-US" dirty="0"/>
              <a:t>Board members and relevant staff understand the importance and financial and clinical implications of the AHRQ Quality </a:t>
            </a:r>
            <a:r>
              <a:rPr lang="en-US" dirty="0" smtClean="0"/>
              <a:t>Indicators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"notes" view in PowerPoint® has additional instructions for using this </a:t>
            </a:r>
            <a:r>
              <a:rPr lang="en-US" dirty="0" smtClean="0"/>
              <a:t>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6A22-FAC1-2E4F-8309-25BA3EC23A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239000" cy="990600"/>
          </a:xfrm>
        </p:spPr>
        <p:txBody>
          <a:bodyPr/>
          <a:lstStyle/>
          <a:p>
            <a:r>
              <a:rPr lang="en-US" dirty="0" smtClean="0"/>
              <a:t>Tool A.2 </a:t>
            </a:r>
            <a:r>
              <a:rPr lang="en-US" dirty="0"/>
              <a:t>Board/Staff PowerPoint</a:t>
            </a:r>
            <a:r>
              <a:rPr lang="en-US" baseline="30000" dirty="0"/>
              <a:t>® </a:t>
            </a:r>
            <a:r>
              <a:rPr lang="en-US" dirty="0" smtClean="0"/>
              <a:t>Presentation </a:t>
            </a:r>
            <a:endParaRPr lang="en-US" dirty="0"/>
          </a:p>
        </p:txBody>
      </p:sp>
      <p:pic>
        <p:nvPicPr>
          <p:cNvPr id="6" name="Picture 5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6705600" cy="5029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6A22-FAC1-2E4F-8309-25BA3EC23A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993063" cy="4419600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the toolkit?</a:t>
            </a:r>
          </a:p>
          <a:p>
            <a:r>
              <a:rPr lang="en-US" dirty="0" smtClean="0"/>
              <a:t>How </a:t>
            </a:r>
            <a:r>
              <a:rPr lang="en-US" dirty="0"/>
              <a:t>was the toolkit developed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</a:t>
            </a:r>
            <a:r>
              <a:rPr lang="en-US" dirty="0"/>
              <a:t>tools are in the toolkit? how can they be used for quality improvement at my hospital?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6A22-FAC1-2E4F-8309-25BA3EC23A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Readiness to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993063" cy="4800600"/>
          </a:xfrm>
        </p:spPr>
        <p:txBody>
          <a:bodyPr/>
          <a:lstStyle/>
          <a:p>
            <a:r>
              <a:rPr lang="en-US" dirty="0"/>
              <a:t>Tool A.3. Getting Ready for Change Self-</a:t>
            </a:r>
            <a:r>
              <a:rPr lang="en-US" dirty="0" smtClean="0"/>
              <a:t>Assessment</a:t>
            </a:r>
          </a:p>
          <a:p>
            <a:pPr lvl="1"/>
            <a:r>
              <a:rPr lang="en-US" sz="2700" dirty="0" smtClean="0"/>
              <a:t>Provides a checklist to assess for capabilities </a:t>
            </a:r>
            <a:r>
              <a:rPr lang="en-US" sz="2700" dirty="0"/>
              <a:t>that should be </a:t>
            </a:r>
            <a:r>
              <a:rPr lang="en-US" sz="2700" dirty="0" smtClean="0"/>
              <a:t>in place before </a:t>
            </a:r>
            <a:r>
              <a:rPr lang="en-US" sz="2700" dirty="0"/>
              <a:t>implementing improvement efforts </a:t>
            </a:r>
            <a:endParaRPr lang="en-US" sz="2700" dirty="0" smtClean="0"/>
          </a:p>
          <a:p>
            <a:pPr lvl="2"/>
            <a:r>
              <a:rPr lang="en-US" dirty="0" smtClean="0"/>
              <a:t>Infrastructure </a:t>
            </a:r>
            <a:r>
              <a:rPr lang="en-US" dirty="0"/>
              <a:t>for </a:t>
            </a:r>
            <a:r>
              <a:rPr lang="en-US" dirty="0" smtClean="0"/>
              <a:t>change management</a:t>
            </a:r>
          </a:p>
          <a:p>
            <a:pPr lvl="2"/>
            <a:r>
              <a:rPr lang="en-US" dirty="0" smtClean="0"/>
              <a:t>Readiness to work </a:t>
            </a:r>
            <a:r>
              <a:rPr lang="en-US" dirty="0"/>
              <a:t>on the AHRQ </a:t>
            </a:r>
            <a:r>
              <a:rPr lang="en-US" dirty="0" smtClean="0"/>
              <a:t>QIs</a:t>
            </a:r>
          </a:p>
          <a:p>
            <a:pPr lvl="1"/>
            <a:r>
              <a:rPr lang="en-US" sz="2700" dirty="0" smtClean="0"/>
              <a:t>Senior </a:t>
            </a:r>
            <a:r>
              <a:rPr lang="en-US" sz="2700" dirty="0"/>
              <a:t>executives review this tool </a:t>
            </a:r>
            <a:r>
              <a:rPr lang="en-US" sz="2700" dirty="0" smtClean="0"/>
              <a:t>independently (e.g. CMO, </a:t>
            </a:r>
            <a:r>
              <a:rPr lang="en-US" sz="2700" dirty="0"/>
              <a:t>chief quality officer, nursing leadership, and members of </a:t>
            </a:r>
            <a:r>
              <a:rPr lang="en-US" sz="2700" dirty="0" smtClean="0"/>
              <a:t>hospital’s </a:t>
            </a:r>
            <a:r>
              <a:rPr lang="en-US" sz="2700" dirty="0"/>
              <a:t>quality </a:t>
            </a:r>
            <a:r>
              <a:rPr lang="en-US" sz="2700" dirty="0" smtClean="0"/>
              <a:t>committee), then meet to discuss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6A22-FAC1-2E4F-8309-25BA3EC23A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0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315200" cy="990600"/>
          </a:xfrm>
        </p:spPr>
        <p:txBody>
          <a:bodyPr/>
          <a:lstStyle/>
          <a:p>
            <a:r>
              <a:rPr lang="en-US" dirty="0"/>
              <a:t>Tool A.3. Getting Ready for Change Self-</a:t>
            </a:r>
            <a:r>
              <a:rPr lang="en-US" dirty="0" smtClean="0"/>
              <a:t>Assessment</a:t>
            </a:r>
            <a:endParaRPr lang="en-US" dirty="0"/>
          </a:p>
        </p:txBody>
      </p:sp>
      <p:pic>
        <p:nvPicPr>
          <p:cNvPr id="4" name="Picture 3" descr="Screen Shot 2014-11-04 at 11.34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7543800" cy="318112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6A22-FAC1-2E4F-8309-25BA3EC23A1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697663" cy="990600"/>
          </a:xfrm>
        </p:spPr>
        <p:txBody>
          <a:bodyPr/>
          <a:lstStyle/>
          <a:p>
            <a:r>
              <a:rPr lang="en-US" dirty="0" smtClean="0"/>
              <a:t>B. Applying QIs to Hospital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993063" cy="5029200"/>
          </a:xfrm>
        </p:spPr>
        <p:txBody>
          <a:bodyPr/>
          <a:lstStyle/>
          <a:p>
            <a:r>
              <a:rPr lang="en-US" dirty="0"/>
              <a:t>Tool B.1. Applying the AHRQ Quality Indicators to Hospital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Overview </a:t>
            </a:r>
            <a:r>
              <a:rPr lang="en-US" dirty="0"/>
              <a:t>of the AHRQ QIs, data requirements, and issues involved in using </a:t>
            </a:r>
            <a:r>
              <a:rPr lang="en-US" dirty="0" smtClean="0"/>
              <a:t>them</a:t>
            </a:r>
            <a:endParaRPr lang="en-US" dirty="0"/>
          </a:p>
          <a:p>
            <a:pPr lvl="1"/>
            <a:r>
              <a:rPr lang="en-US" dirty="0" smtClean="0"/>
              <a:t>Descriptions </a:t>
            </a:r>
            <a:r>
              <a:rPr lang="en-US" dirty="0"/>
              <a:t>of the rates calculated for the QIs and how to work with </a:t>
            </a:r>
            <a:r>
              <a:rPr lang="en-US" dirty="0" smtClean="0"/>
              <a:t>them</a:t>
            </a:r>
            <a:endParaRPr lang="en-US" dirty="0"/>
          </a:p>
          <a:p>
            <a:pPr lvl="1"/>
            <a:r>
              <a:rPr lang="en-US" dirty="0" smtClean="0"/>
              <a:t>Example </a:t>
            </a:r>
            <a:r>
              <a:rPr lang="en-US" dirty="0"/>
              <a:t>of how to interpret a hospital’s QI </a:t>
            </a:r>
            <a:r>
              <a:rPr lang="en-US" dirty="0" smtClean="0"/>
              <a:t>rates</a:t>
            </a:r>
            <a:endParaRPr lang="en-US" dirty="0"/>
          </a:p>
          <a:p>
            <a:pPr lvl="1"/>
            <a:r>
              <a:rPr lang="en-US" dirty="0" smtClean="0"/>
              <a:t>Guidance </a:t>
            </a:r>
            <a:r>
              <a:rPr lang="en-US" dirty="0"/>
              <a:t>for assessing performance on the QIs (trends and benchmarking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6A22-FAC1-2E4F-8309-25BA3EC23A1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1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993063" cy="4800600"/>
          </a:xfrm>
        </p:spPr>
        <p:txBody>
          <a:bodyPr/>
          <a:lstStyle/>
          <a:p>
            <a:r>
              <a:rPr lang="en-US" dirty="0" smtClean="0"/>
              <a:t>Tools </a:t>
            </a:r>
            <a:r>
              <a:rPr lang="en-US" dirty="0"/>
              <a:t>B.</a:t>
            </a:r>
            <a:r>
              <a:rPr lang="en-US" dirty="0" smtClean="0"/>
              <a:t>2a and B.2b. </a:t>
            </a:r>
            <a:r>
              <a:rPr lang="en-US" dirty="0"/>
              <a:t>IQI and PSI Rates Generated by the AHRQ SAS </a:t>
            </a:r>
            <a:r>
              <a:rPr lang="en-US" dirty="0" smtClean="0"/>
              <a:t>Programs (a) and Windows </a:t>
            </a:r>
            <a:r>
              <a:rPr lang="en-US" dirty="0"/>
              <a:t>QI </a:t>
            </a:r>
            <a:r>
              <a:rPr lang="en-US" dirty="0" smtClean="0"/>
              <a:t>Software (b)</a:t>
            </a:r>
          </a:p>
          <a:p>
            <a:pPr lvl="1"/>
            <a:r>
              <a:rPr lang="en-US" dirty="0" smtClean="0"/>
              <a:t>Outline </a:t>
            </a:r>
            <a:r>
              <a:rPr lang="en-US" dirty="0"/>
              <a:t>of the steps and programs used to calculate rates for the IQIs and </a:t>
            </a:r>
            <a:r>
              <a:rPr lang="en-US" dirty="0" smtClean="0"/>
              <a:t>PSIs </a:t>
            </a:r>
            <a:endParaRPr lang="en-US" dirty="0"/>
          </a:p>
          <a:p>
            <a:pPr lvl="1"/>
            <a:r>
              <a:rPr lang="en-US" dirty="0" smtClean="0"/>
              <a:t>Notes </a:t>
            </a:r>
            <a:r>
              <a:rPr lang="en-US" dirty="0"/>
              <a:t>for analysts and programmers on issues to manage in working with the SAS </a:t>
            </a:r>
            <a:r>
              <a:rPr lang="en-US" dirty="0" smtClean="0"/>
              <a:t>programs/Windows software</a:t>
            </a:r>
            <a:endParaRPr lang="en-US" dirty="0"/>
          </a:p>
          <a:p>
            <a:pPr lvl="1"/>
            <a:r>
              <a:rPr lang="en-US" dirty="0" smtClean="0"/>
              <a:t>Example </a:t>
            </a:r>
            <a:r>
              <a:rPr lang="en-US" dirty="0"/>
              <a:t>of the output from the SAS </a:t>
            </a:r>
            <a:r>
              <a:rPr lang="en-US" dirty="0" smtClean="0"/>
              <a:t>programs/Windows software </a:t>
            </a:r>
            <a:r>
              <a:rPr lang="en-US" dirty="0"/>
              <a:t>for one </a:t>
            </a:r>
            <a:r>
              <a:rPr lang="en-US" dirty="0" smtClean="0"/>
              <a:t>hospital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697663" cy="990600"/>
          </a:xfrm>
        </p:spPr>
        <p:txBody>
          <a:bodyPr/>
          <a:lstStyle/>
          <a:p>
            <a:r>
              <a:rPr lang="en-US" dirty="0" smtClean="0"/>
              <a:t>B. Applying QIs to Hospital Data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6A22-FAC1-2E4F-8309-25BA3EC23A1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6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5181600"/>
          </a:xfrm>
        </p:spPr>
        <p:txBody>
          <a:bodyPr/>
          <a:lstStyle/>
          <a:p>
            <a:r>
              <a:rPr lang="en-US" dirty="0"/>
              <a:t>Tool B.3a. Excel® Worksheets for Charts on Data, Trends, and Rates To Populate the PowerPoint® Presentation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akes </a:t>
            </a:r>
            <a:r>
              <a:rPr lang="en-US" dirty="0"/>
              <a:t>the rates </a:t>
            </a:r>
            <a:r>
              <a:rPr lang="en-US" dirty="0" smtClean="0"/>
              <a:t>for your </a:t>
            </a:r>
            <a:r>
              <a:rPr lang="en-US" dirty="0"/>
              <a:t>hospital’s performance on the AHRQ Quality Indicators (QIs) and displays </a:t>
            </a:r>
            <a:r>
              <a:rPr lang="en-US" dirty="0" smtClean="0"/>
              <a:t>them graphically</a:t>
            </a:r>
          </a:p>
          <a:p>
            <a:r>
              <a:rPr lang="en-US" dirty="0"/>
              <a:t>Tool B.3b. PowerPoint® Presentation: The AHRQ Quality Indicators, Results, and Discussion of Data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/>
              <a:t>a PowerPoint template for presenting the results of your analysis</a:t>
            </a: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697663" cy="990600"/>
          </a:xfrm>
        </p:spPr>
        <p:txBody>
          <a:bodyPr/>
          <a:lstStyle/>
          <a:p>
            <a:r>
              <a:rPr lang="en-US" dirty="0" smtClean="0"/>
              <a:t>B. Applying QIs to Hospital Data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6A22-FAC1-2E4F-8309-25BA3EC23A1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228600"/>
            <a:ext cx="7162800" cy="1066800"/>
          </a:xfrm>
          <a:noFill/>
        </p:spPr>
        <p:txBody>
          <a:bodyPr/>
          <a:lstStyle/>
          <a:p>
            <a:pPr algn="ctr"/>
            <a:r>
              <a:rPr lang="en-US" sz="2800" dirty="0" smtClean="0">
                <a:effectLst/>
              </a:rPr>
              <a:t>Tool B3b: Comparing Hospital’s Performance to National Performance Over Time</a:t>
            </a:r>
          </a:p>
        </p:txBody>
      </p:sp>
      <p:graphicFrame>
        <p:nvGraphicFramePr>
          <p:cNvPr id="4" name="Chart 3" descr="x-axis: Year and unit is 2, y-axis: Per 1000 cases and unit .01" title="Comparing Risk-adjusted Rates of Pressure(PSI 3) to the benchmark rates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58873"/>
              </p:ext>
            </p:extLst>
          </p:nvPr>
        </p:nvGraphicFramePr>
        <p:xfrm>
          <a:off x="733425" y="1604962"/>
          <a:ext cx="7648576" cy="471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6A22-FAC1-2E4F-8309-25BA3EC23A1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9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993063" cy="4267200"/>
          </a:xfrm>
        </p:spPr>
        <p:txBody>
          <a:bodyPr/>
          <a:lstStyle/>
          <a:p>
            <a:r>
              <a:rPr lang="en-US" dirty="0"/>
              <a:t>Tool B.4. Documentation and Coding for Patient Safety </a:t>
            </a:r>
            <a:r>
              <a:rPr lang="en-US" dirty="0" smtClean="0"/>
              <a:t>Indicators</a:t>
            </a:r>
          </a:p>
          <a:p>
            <a:pPr lvl="1"/>
            <a:r>
              <a:rPr lang="en-US" dirty="0" smtClean="0"/>
              <a:t>Designed to facilitate </a:t>
            </a:r>
            <a:r>
              <a:rPr lang="en-US" dirty="0"/>
              <a:t>improvements to documentation and coding processes to ensure that PSI rates are </a:t>
            </a:r>
            <a:r>
              <a:rPr lang="en-US" dirty="0" smtClean="0"/>
              <a:t>accurate 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escribes </a:t>
            </a:r>
            <a:r>
              <a:rPr lang="en-US" dirty="0"/>
              <a:t>procedures to address problems with documentation and coding practices </a:t>
            </a:r>
            <a:endParaRPr lang="en-US" dirty="0" smtClean="0"/>
          </a:p>
          <a:p>
            <a:pPr lvl="2"/>
            <a:r>
              <a:rPr lang="en-US" dirty="0"/>
              <a:t>I</a:t>
            </a:r>
            <a:r>
              <a:rPr lang="en-US" dirty="0" smtClean="0"/>
              <a:t>llustrates issues </a:t>
            </a:r>
            <a:r>
              <a:rPr lang="en-US" dirty="0"/>
              <a:t>that can arise when documenting and coding each </a:t>
            </a:r>
            <a:r>
              <a:rPr lang="en-US" dirty="0" smtClean="0"/>
              <a:t>PSI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697663" cy="990600"/>
          </a:xfrm>
        </p:spPr>
        <p:txBody>
          <a:bodyPr/>
          <a:lstStyle/>
          <a:p>
            <a:r>
              <a:rPr lang="en-US" dirty="0" smtClean="0"/>
              <a:t>B. Applying QIs to Hospital Data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6A22-FAC1-2E4F-8309-25BA3EC23A1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4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993063" cy="5029200"/>
          </a:xfrm>
        </p:spPr>
        <p:txBody>
          <a:bodyPr/>
          <a:lstStyle/>
          <a:p>
            <a:r>
              <a:rPr lang="en-US" dirty="0"/>
              <a:t>Tool B.</a:t>
            </a:r>
            <a:r>
              <a:rPr lang="en-US" dirty="0" smtClean="0"/>
              <a:t>5. </a:t>
            </a:r>
            <a:r>
              <a:rPr lang="en-US" dirty="0"/>
              <a:t>Assessing Indicator Rates Using Trends and </a:t>
            </a:r>
            <a:r>
              <a:rPr lang="en-US" dirty="0" smtClean="0"/>
              <a:t>Benchmarks</a:t>
            </a:r>
          </a:p>
          <a:p>
            <a:pPr lvl="1"/>
            <a:r>
              <a:rPr lang="en-US" dirty="0" smtClean="0"/>
              <a:t>Supports </a:t>
            </a:r>
            <a:r>
              <a:rPr lang="en-US" dirty="0"/>
              <a:t>the development of trend and benchmark information for comparing your hospital’s current performance on the QI </a:t>
            </a:r>
            <a:r>
              <a:rPr lang="en-US" dirty="0" smtClean="0"/>
              <a:t>rates:</a:t>
            </a:r>
          </a:p>
          <a:p>
            <a:pPr lvl="2"/>
            <a:r>
              <a:rPr lang="en-US" dirty="0" smtClean="0"/>
              <a:t>to performance </a:t>
            </a:r>
            <a:r>
              <a:rPr lang="en-US" dirty="0"/>
              <a:t>in previous years (trends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to </a:t>
            </a:r>
            <a:r>
              <a:rPr lang="en-US" dirty="0"/>
              <a:t>similar hospitals (benchmarks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Can help </a:t>
            </a:r>
            <a:r>
              <a:rPr lang="en-US" dirty="0"/>
              <a:t>identify which QIs the hospital may need to address for quality </a:t>
            </a:r>
            <a:r>
              <a:rPr lang="en-US" dirty="0" smtClean="0"/>
              <a:t>improvement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697663" cy="990600"/>
          </a:xfrm>
        </p:spPr>
        <p:txBody>
          <a:bodyPr/>
          <a:lstStyle/>
          <a:p>
            <a:r>
              <a:rPr lang="en-US" dirty="0" smtClean="0"/>
              <a:t>B. Applying QIs to Hospital Data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6A22-FAC1-2E4F-8309-25BA3EC23A1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9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086600" cy="990600"/>
          </a:xfrm>
        </p:spPr>
        <p:txBody>
          <a:bodyPr/>
          <a:lstStyle/>
          <a:p>
            <a:r>
              <a:rPr lang="en-US" dirty="0" smtClean="0"/>
              <a:t>C. Identifying </a:t>
            </a:r>
            <a:r>
              <a:rPr lang="en-US" dirty="0"/>
              <a:t>Priorities for Quality </a:t>
            </a:r>
            <a:r>
              <a:rPr lang="en-US" dirty="0" smtClean="0"/>
              <a:t>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93063" cy="1143000"/>
          </a:xfrm>
        </p:spPr>
        <p:txBody>
          <a:bodyPr/>
          <a:lstStyle/>
          <a:p>
            <a:r>
              <a:rPr lang="en-US" dirty="0"/>
              <a:t>Tool C.1. Prioritization </a:t>
            </a:r>
            <a:r>
              <a:rPr lang="en-US" dirty="0" smtClean="0"/>
              <a:t>Matrix</a:t>
            </a:r>
          </a:p>
          <a:p>
            <a:r>
              <a:rPr lang="en-US" dirty="0"/>
              <a:t>Tool C.2. Prioritization Matrix Example</a:t>
            </a:r>
            <a:endParaRPr lang="en-US" dirty="0" smtClean="0"/>
          </a:p>
        </p:txBody>
      </p:sp>
      <p:pic>
        <p:nvPicPr>
          <p:cNvPr id="4" name="Picture 3" descr="Screen Shot 2014-11-02 at 8.38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90800"/>
            <a:ext cx="8077200" cy="414721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58000" y="6324600"/>
            <a:ext cx="2133600" cy="365125"/>
          </a:xfrm>
        </p:spPr>
        <p:txBody>
          <a:bodyPr/>
          <a:lstStyle/>
          <a:p>
            <a:fld id="{08D56A22-FAC1-2E4F-8309-25BA3EC23A1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010400" cy="876300"/>
          </a:xfrm>
        </p:spPr>
        <p:txBody>
          <a:bodyPr/>
          <a:lstStyle/>
          <a:p>
            <a:r>
              <a:rPr lang="en-US" dirty="0" smtClean="0"/>
              <a:t>D. Implementation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993063" cy="4953000"/>
          </a:xfrm>
        </p:spPr>
        <p:txBody>
          <a:bodyPr/>
          <a:lstStyle/>
          <a:p>
            <a:r>
              <a:rPr lang="en-US" dirty="0" smtClean="0"/>
              <a:t>Tool D.1. Improvement Methods Overview</a:t>
            </a:r>
          </a:p>
          <a:p>
            <a:pPr lvl="1"/>
            <a:r>
              <a:rPr lang="en-US" dirty="0" smtClean="0"/>
              <a:t>Provides framework to evaluate </a:t>
            </a:r>
            <a:r>
              <a:rPr lang="en-US" dirty="0"/>
              <a:t>current systems in place, </a:t>
            </a:r>
            <a:r>
              <a:rPr lang="en-US" dirty="0" smtClean="0"/>
              <a:t>and promote development </a:t>
            </a:r>
            <a:r>
              <a:rPr lang="en-US" dirty="0"/>
              <a:t>of new systems and processes of </a:t>
            </a:r>
            <a:r>
              <a:rPr lang="en-US" dirty="0" smtClean="0"/>
              <a:t>care</a:t>
            </a:r>
          </a:p>
          <a:p>
            <a:r>
              <a:rPr lang="en-US" dirty="0"/>
              <a:t>Tool D.</a:t>
            </a:r>
            <a:r>
              <a:rPr lang="en-US" dirty="0" smtClean="0"/>
              <a:t>2. Project </a:t>
            </a:r>
            <a:r>
              <a:rPr lang="en-US" dirty="0"/>
              <a:t>Charter Template</a:t>
            </a:r>
          </a:p>
          <a:p>
            <a:pPr lvl="1"/>
            <a:r>
              <a:rPr lang="en-US" dirty="0" smtClean="0"/>
              <a:t>Charter template to describe </a:t>
            </a:r>
            <a:r>
              <a:rPr lang="en-US" dirty="0"/>
              <a:t>the performance improvement rationale, goals, barriers, and anticipated </a:t>
            </a:r>
            <a:r>
              <a:rPr lang="en-US" dirty="0" smtClean="0"/>
              <a:t>resources </a:t>
            </a:r>
            <a:r>
              <a:rPr lang="en-US" dirty="0"/>
              <a:t>which the team will commit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6A22-FAC1-2E4F-8309-25BA3EC23A1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4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24000"/>
            <a:ext cx="7543800" cy="4572000"/>
          </a:xfrm>
        </p:spPr>
        <p:txBody>
          <a:bodyPr/>
          <a:lstStyle/>
          <a:p>
            <a:r>
              <a:rPr lang="en-US" dirty="0" smtClean="0"/>
              <a:t>Set of tools that hospitals can use to help improve performance in quality and patient safety</a:t>
            </a:r>
          </a:p>
          <a:p>
            <a:pPr>
              <a:spcBef>
                <a:spcPts val="1200"/>
              </a:spcBef>
            </a:pPr>
            <a:r>
              <a:rPr lang="en-US" altLang="ja-JP" dirty="0" smtClean="0"/>
              <a:t>The AHRQ Quality Indicators (QIs)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Inpatient Quality Indicators (IQIs)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Patient Safety Indicators (PSIs)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Targeted to wide range of hospitals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Independent or system-affiliated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Varying quality improvement experience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697663" cy="838200"/>
          </a:xfrm>
        </p:spPr>
        <p:txBody>
          <a:bodyPr/>
          <a:lstStyle/>
          <a:p>
            <a:r>
              <a:rPr lang="en-US" dirty="0" smtClean="0"/>
              <a:t>What Is the Toolkit?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6A22-FAC1-2E4F-8309-25BA3EC23A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3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010400" cy="876300"/>
          </a:xfrm>
        </p:spPr>
        <p:txBody>
          <a:bodyPr/>
          <a:lstStyle/>
          <a:p>
            <a:r>
              <a:rPr lang="en-US" dirty="0" smtClean="0"/>
              <a:t>D. Implementation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993063" cy="4800600"/>
          </a:xfrm>
        </p:spPr>
        <p:txBody>
          <a:bodyPr/>
          <a:lstStyle/>
          <a:p>
            <a:r>
              <a:rPr lang="en-US" dirty="0" smtClean="0"/>
              <a:t>Tool D.4. Best Practices and Suggestions for Improvement</a:t>
            </a:r>
          </a:p>
          <a:p>
            <a:pPr lvl="1"/>
            <a:r>
              <a:rPr lang="en-US" dirty="0" smtClean="0"/>
              <a:t>Tool D.4 is an introduction to the best practices tool</a:t>
            </a:r>
          </a:p>
          <a:p>
            <a:pPr lvl="1"/>
            <a:r>
              <a:rPr lang="en-US" dirty="0" smtClean="0"/>
              <a:t>Tools D4.a through D4.n outline best practices for 14 PSIs and a more general  mortality review relating to mortality-based IQIs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6A22-FAC1-2E4F-8309-25BA3EC23A1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 </a:t>
            </a:r>
            <a:r>
              <a:rPr lang="en-US" dirty="0"/>
              <a:t>T</a:t>
            </a:r>
            <a:r>
              <a:rPr lang="en-US" dirty="0" smtClean="0"/>
              <a:t>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993063" cy="5181600"/>
          </a:xfrm>
        </p:spPr>
        <p:txBody>
          <a:bodyPr/>
          <a:lstStyle/>
          <a:p>
            <a:r>
              <a:rPr lang="en-US" sz="2900" dirty="0" smtClean="0"/>
              <a:t>Covers the following PSIs</a:t>
            </a:r>
          </a:p>
          <a:p>
            <a:pPr lvl="1"/>
            <a:r>
              <a:rPr lang="en-US" sz="2500" dirty="0" smtClean="0"/>
              <a:t>PSI </a:t>
            </a:r>
            <a:r>
              <a:rPr lang="en-US" sz="2500" dirty="0"/>
              <a:t>03 Pressure Ulcer Rate </a:t>
            </a:r>
          </a:p>
          <a:p>
            <a:pPr lvl="1"/>
            <a:r>
              <a:rPr lang="en-US" sz="2500" dirty="0"/>
              <a:t>PSI 05 Retained Surgical Item or Unretrieved Device Fragment Count </a:t>
            </a:r>
            <a:r>
              <a:rPr lang="en-US" sz="2500" dirty="0" smtClean="0"/>
              <a:t> </a:t>
            </a:r>
            <a:endParaRPr lang="en-US" sz="2500" dirty="0"/>
          </a:p>
          <a:p>
            <a:pPr lvl="1"/>
            <a:r>
              <a:rPr lang="en-US" sz="2500" b="1" dirty="0"/>
              <a:t>PSI 06 Iatrogenic Pneumothorax Rate </a:t>
            </a:r>
            <a:r>
              <a:rPr lang="en-US" sz="2500" b="1" dirty="0" smtClean="0"/>
              <a:t> </a:t>
            </a:r>
            <a:endParaRPr lang="en-US" sz="2500" b="1" dirty="0"/>
          </a:p>
          <a:p>
            <a:pPr lvl="1"/>
            <a:r>
              <a:rPr lang="en-US" sz="2500" dirty="0"/>
              <a:t>PSI 07 Central Venous Catheter-Related Blood Stream Infection </a:t>
            </a:r>
            <a:r>
              <a:rPr lang="en-US" sz="2500" dirty="0" smtClean="0"/>
              <a:t>Rate </a:t>
            </a:r>
            <a:endParaRPr lang="en-US" sz="2500" dirty="0"/>
          </a:p>
          <a:p>
            <a:pPr lvl="1"/>
            <a:r>
              <a:rPr lang="en-US" sz="2500" dirty="0"/>
              <a:t>PSI 08 Postoperative Hip Fracture </a:t>
            </a:r>
            <a:r>
              <a:rPr lang="en-US" sz="2500" dirty="0" smtClean="0"/>
              <a:t>Rate </a:t>
            </a:r>
            <a:endParaRPr lang="en-US" sz="2500" dirty="0"/>
          </a:p>
          <a:p>
            <a:pPr lvl="1"/>
            <a:r>
              <a:rPr lang="en-US" sz="2500" dirty="0"/>
              <a:t>PSI 09 Perioperative Hemorrhage or Hematoma Rate </a:t>
            </a:r>
          </a:p>
          <a:p>
            <a:pPr lvl="1"/>
            <a:r>
              <a:rPr lang="en-US" sz="2500" dirty="0"/>
              <a:t>PSI 10 Postoperative Physiologic and Metabolic Derangement Rate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6A22-FAC1-2E4F-8309-25BA3EC23A1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2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 </a:t>
            </a:r>
            <a:r>
              <a:rPr lang="en-US" dirty="0"/>
              <a:t>T</a:t>
            </a:r>
            <a:r>
              <a:rPr lang="en-US" dirty="0" smtClean="0"/>
              <a:t>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153400" cy="4876800"/>
          </a:xfrm>
        </p:spPr>
        <p:txBody>
          <a:bodyPr/>
          <a:lstStyle/>
          <a:p>
            <a:r>
              <a:rPr lang="en-US" sz="2900" dirty="0" smtClean="0"/>
              <a:t>Covers the following PSIs (cont’d)</a:t>
            </a:r>
            <a:endParaRPr lang="en-US" sz="2900" dirty="0"/>
          </a:p>
          <a:p>
            <a:pPr lvl="1"/>
            <a:r>
              <a:rPr lang="en-US" sz="2500" b="1" dirty="0"/>
              <a:t>PSI 11 Postoperative Respiratory Failure Rate </a:t>
            </a:r>
          </a:p>
          <a:p>
            <a:pPr lvl="1"/>
            <a:r>
              <a:rPr lang="en-US" sz="2500" b="1" dirty="0"/>
              <a:t>PSI 12 Perioperative Pulmonary Embolism or Deep Vein Thrombosis Rate </a:t>
            </a:r>
            <a:r>
              <a:rPr lang="en-US" sz="2500" b="1" dirty="0" smtClean="0"/>
              <a:t> </a:t>
            </a:r>
            <a:endParaRPr lang="en-US" sz="2500" b="1" dirty="0"/>
          </a:p>
          <a:p>
            <a:pPr lvl="1"/>
            <a:r>
              <a:rPr lang="en-US" sz="2500" dirty="0"/>
              <a:t>PSI 13 Postoperative Sepsis Rate </a:t>
            </a:r>
            <a:r>
              <a:rPr lang="en-US" sz="2500" dirty="0" smtClean="0"/>
              <a:t> </a:t>
            </a:r>
            <a:endParaRPr lang="en-US" sz="2500" dirty="0"/>
          </a:p>
          <a:p>
            <a:pPr lvl="1"/>
            <a:r>
              <a:rPr lang="en-US" sz="2500" b="1" dirty="0"/>
              <a:t>PSI 14 Postoperative Wound Dehiscence Rate </a:t>
            </a:r>
            <a:r>
              <a:rPr lang="en-US" sz="2500" b="1" dirty="0" smtClean="0"/>
              <a:t> </a:t>
            </a:r>
            <a:endParaRPr lang="en-US" sz="2500" b="1" dirty="0"/>
          </a:p>
          <a:p>
            <a:pPr lvl="1"/>
            <a:r>
              <a:rPr lang="en-US" sz="2500" b="1" dirty="0"/>
              <a:t>PSI 15 Accidental Puncture or Laceration Rate </a:t>
            </a:r>
            <a:endParaRPr lang="en-US" sz="2500" b="1" dirty="0" smtClean="0"/>
          </a:p>
          <a:p>
            <a:pPr lvl="1"/>
            <a:r>
              <a:rPr lang="en-US" sz="2500" dirty="0" smtClean="0"/>
              <a:t>PSIs 18 and 19 – Obstetric Trauma Rate – Vaginal Delivery With/Without Instrument</a:t>
            </a:r>
            <a:endParaRPr lang="en-US" dirty="0"/>
          </a:p>
          <a:p>
            <a:r>
              <a:rPr lang="en-US" sz="2900" dirty="0" smtClean="0"/>
              <a:t>Does not include PSI 4 (Death </a:t>
            </a:r>
            <a:r>
              <a:rPr lang="en-US" sz="2900" dirty="0"/>
              <a:t>Rate Among Surgical Inpatients </a:t>
            </a:r>
            <a:r>
              <a:rPr lang="en-US" sz="2900" dirty="0" smtClean="0"/>
              <a:t>With </a:t>
            </a:r>
            <a:r>
              <a:rPr lang="en-US" sz="2900" dirty="0"/>
              <a:t>Serious Treatable </a:t>
            </a:r>
            <a:r>
              <a:rPr lang="en-US" sz="2900" dirty="0" smtClean="0"/>
              <a:t>Conditions)</a:t>
            </a:r>
            <a:endParaRPr lang="en-US" sz="29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6A22-FAC1-2E4F-8309-25BA3EC23A1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6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697663" cy="990600"/>
          </a:xfrm>
        </p:spPr>
        <p:txBody>
          <a:bodyPr/>
          <a:lstStyle/>
          <a:p>
            <a:r>
              <a:rPr lang="en-US" dirty="0" smtClean="0"/>
              <a:t>Best Practices </a:t>
            </a:r>
            <a:r>
              <a:rPr lang="en-US" dirty="0"/>
              <a:t>F</a:t>
            </a:r>
            <a:r>
              <a:rPr lang="en-US" dirty="0" smtClean="0"/>
              <a:t>orm </a:t>
            </a:r>
            <a:r>
              <a:rPr lang="en-US" dirty="0"/>
              <a:t>C</a:t>
            </a:r>
            <a:r>
              <a:rPr lang="en-US" dirty="0" smtClean="0"/>
              <a:t>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993063" cy="4800600"/>
          </a:xfrm>
        </p:spPr>
        <p:txBody>
          <a:bodyPr/>
          <a:lstStyle/>
          <a:p>
            <a:r>
              <a:rPr lang="en-US" dirty="0" smtClean="0"/>
              <a:t>“Why Focus on….”</a:t>
            </a:r>
          </a:p>
          <a:p>
            <a:r>
              <a:rPr lang="en-US" dirty="0" smtClean="0"/>
              <a:t>High-level summary of best practices</a:t>
            </a:r>
          </a:p>
          <a:p>
            <a:r>
              <a:rPr lang="en-US" dirty="0" smtClean="0"/>
              <a:t>Recommended practices</a:t>
            </a:r>
          </a:p>
          <a:p>
            <a:pPr lvl="1"/>
            <a:r>
              <a:rPr lang="en-US" dirty="0" smtClean="0"/>
              <a:t>Staff required</a:t>
            </a:r>
          </a:p>
          <a:p>
            <a:pPr lvl="1"/>
            <a:r>
              <a:rPr lang="en-US" dirty="0" smtClean="0"/>
              <a:t>Equipment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Authority/Accountability</a:t>
            </a:r>
          </a:p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6A22-FAC1-2E4F-8309-25BA3EC23A1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391400" cy="990600"/>
          </a:xfrm>
        </p:spPr>
        <p:txBody>
          <a:bodyPr/>
          <a:lstStyle/>
          <a:p>
            <a:r>
              <a:rPr lang="en-US" dirty="0" smtClean="0"/>
              <a:t>Sample Best </a:t>
            </a:r>
            <a:r>
              <a:rPr lang="en-US" dirty="0"/>
              <a:t>P</a:t>
            </a:r>
            <a:r>
              <a:rPr lang="en-US" dirty="0" smtClean="0"/>
              <a:t>ractices </a:t>
            </a:r>
            <a:r>
              <a:rPr lang="en-US" dirty="0"/>
              <a:t>F</a:t>
            </a:r>
            <a:r>
              <a:rPr lang="en-US" dirty="0" smtClean="0"/>
              <a:t>orm:</a:t>
            </a:r>
            <a:br>
              <a:rPr lang="en-US" dirty="0" smtClean="0"/>
            </a:br>
            <a:r>
              <a:rPr lang="en-US" dirty="0" smtClean="0"/>
              <a:t>PSI 06</a:t>
            </a:r>
            <a:endParaRPr lang="en-US" dirty="0"/>
          </a:p>
        </p:txBody>
      </p:sp>
      <p:pic>
        <p:nvPicPr>
          <p:cNvPr id="4" name="Picture 3" descr="Screen Shot 2014-11-02 at 8.30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0"/>
            <a:ext cx="7696200" cy="2185533"/>
          </a:xfrm>
          <a:prstGeom prst="rect">
            <a:avLst/>
          </a:prstGeom>
        </p:spPr>
      </p:pic>
      <p:pic>
        <p:nvPicPr>
          <p:cNvPr id="5" name="Picture 4" descr="Screen Shot 2014-11-02 at 8.31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6858000" cy="299730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6A22-FAC1-2E4F-8309-25BA3EC23A1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010400" cy="876300"/>
          </a:xfrm>
        </p:spPr>
        <p:txBody>
          <a:bodyPr/>
          <a:lstStyle/>
          <a:p>
            <a:r>
              <a:rPr lang="en-US" dirty="0" smtClean="0"/>
              <a:t>D. Implementation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993063" cy="4800600"/>
          </a:xfrm>
        </p:spPr>
        <p:txBody>
          <a:bodyPr/>
          <a:lstStyle/>
          <a:p>
            <a:r>
              <a:rPr lang="en-US" dirty="0"/>
              <a:t>Tool D.5. Gap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/>
              <a:t>Understand the extent to which current practices align with best </a:t>
            </a:r>
            <a:r>
              <a:rPr lang="en-US" dirty="0" smtClean="0"/>
              <a:t>practices</a:t>
            </a:r>
          </a:p>
          <a:p>
            <a:r>
              <a:rPr lang="en-US" dirty="0"/>
              <a:t>Tool D.6. Implementation </a:t>
            </a:r>
            <a:r>
              <a:rPr lang="en-US" dirty="0" smtClean="0"/>
              <a:t>Plan</a:t>
            </a:r>
          </a:p>
          <a:p>
            <a:pPr lvl="1"/>
            <a:r>
              <a:rPr lang="en-US" dirty="0"/>
              <a:t>Assign team responsibilities and set </a:t>
            </a:r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6A22-FAC1-2E4F-8309-25BA3EC23A1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9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993063" cy="4419600"/>
          </a:xfrm>
        </p:spPr>
        <p:txBody>
          <a:bodyPr/>
          <a:lstStyle/>
          <a:p>
            <a:r>
              <a:rPr lang="en-US" dirty="0"/>
              <a:t>Tool D.7. Implementation Measurement</a:t>
            </a:r>
          </a:p>
          <a:p>
            <a:pPr lvl="1"/>
            <a:r>
              <a:rPr lang="en-US" dirty="0"/>
              <a:t>Measure progress in improving work and clinical care </a:t>
            </a:r>
            <a:r>
              <a:rPr lang="en-US" dirty="0" smtClean="0"/>
              <a:t>processes</a:t>
            </a:r>
            <a:endParaRPr lang="en-US" dirty="0"/>
          </a:p>
          <a:p>
            <a:r>
              <a:rPr lang="en-US" dirty="0"/>
              <a:t>Tool D.8. Project Evaluation and </a:t>
            </a:r>
            <a:r>
              <a:rPr lang="en-US" dirty="0" smtClean="0"/>
              <a:t>Debriefing</a:t>
            </a:r>
          </a:p>
          <a:p>
            <a:pPr lvl="1"/>
            <a:r>
              <a:rPr lang="en-US" dirty="0"/>
              <a:t>Understand what worked in the implementation process and what needs </a:t>
            </a:r>
            <a:r>
              <a:rPr lang="en-US" dirty="0" smtClean="0"/>
              <a:t>improvement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010400" cy="876300"/>
          </a:xfrm>
        </p:spPr>
        <p:txBody>
          <a:bodyPr/>
          <a:lstStyle/>
          <a:p>
            <a:r>
              <a:rPr lang="en-US" dirty="0" smtClean="0"/>
              <a:t>D. Implementation Methods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6A22-FAC1-2E4F-8309-25BA3EC23A1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739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67600" cy="876300"/>
          </a:xfrm>
        </p:spPr>
        <p:txBody>
          <a:bodyPr/>
          <a:lstStyle/>
          <a:p>
            <a:r>
              <a:rPr lang="en-US" sz="3600" dirty="0" smtClean="0"/>
              <a:t>E. </a:t>
            </a:r>
            <a:r>
              <a:rPr lang="en-US" sz="3600" dirty="0"/>
              <a:t>Monitoring Progress and Sustainability </a:t>
            </a:r>
            <a:r>
              <a:rPr lang="en-US" sz="3600" dirty="0" smtClean="0"/>
              <a:t>of Improvements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993063" cy="4724400"/>
          </a:xfrm>
        </p:spPr>
        <p:txBody>
          <a:bodyPr/>
          <a:lstStyle/>
          <a:p>
            <a:r>
              <a:rPr lang="en-US" dirty="0"/>
              <a:t>Tool E.1. Monitoring Progress for Sustainable </a:t>
            </a:r>
            <a:r>
              <a:rPr lang="en-US" dirty="0" smtClean="0"/>
              <a:t>Improvement</a:t>
            </a:r>
          </a:p>
          <a:p>
            <a:pPr lvl="1"/>
            <a:r>
              <a:rPr lang="en-US" dirty="0" smtClean="0"/>
              <a:t>What is involved in ongoing monitoring?</a:t>
            </a:r>
          </a:p>
          <a:p>
            <a:pPr lvl="1"/>
            <a:r>
              <a:rPr lang="en-US" dirty="0" smtClean="0"/>
              <a:t>Establish a schedule for regular reporting</a:t>
            </a:r>
          </a:p>
          <a:p>
            <a:pPr lvl="1"/>
            <a:r>
              <a:rPr lang="en-US" dirty="0" smtClean="0"/>
              <a:t>Develop report formats to communicate clearly</a:t>
            </a:r>
          </a:p>
          <a:p>
            <a:pPr lvl="1"/>
            <a:r>
              <a:rPr lang="en-US" dirty="0"/>
              <a:t>Establish </a:t>
            </a:r>
            <a:r>
              <a:rPr lang="en-US" dirty="0" smtClean="0"/>
              <a:t>procedures </a:t>
            </a:r>
            <a:r>
              <a:rPr lang="en-US" dirty="0"/>
              <a:t>for </a:t>
            </a:r>
            <a:r>
              <a:rPr lang="en-US" dirty="0" smtClean="0"/>
              <a:t>acting </a:t>
            </a:r>
            <a:r>
              <a:rPr lang="en-US" dirty="0"/>
              <a:t>on </a:t>
            </a:r>
            <a:r>
              <a:rPr lang="en-US" dirty="0" smtClean="0"/>
              <a:t>problems </a:t>
            </a:r>
            <a:r>
              <a:rPr lang="en-US" dirty="0"/>
              <a:t>i</a:t>
            </a:r>
            <a:r>
              <a:rPr lang="en-US" dirty="0" smtClean="0"/>
              <a:t>dentified </a:t>
            </a:r>
          </a:p>
          <a:p>
            <a:pPr lvl="1"/>
            <a:r>
              <a:rPr lang="en-US" dirty="0"/>
              <a:t>Assess </a:t>
            </a:r>
            <a:r>
              <a:rPr lang="en-US" dirty="0" smtClean="0"/>
              <a:t>sustainability </a:t>
            </a:r>
            <a:r>
              <a:rPr lang="en-US" dirty="0"/>
              <a:t>on a </a:t>
            </a:r>
            <a:r>
              <a:rPr lang="en-US" dirty="0" smtClean="0"/>
              <a:t>periodic </a:t>
            </a:r>
            <a:r>
              <a:rPr lang="en-US" dirty="0"/>
              <a:t>b</a:t>
            </a:r>
            <a:r>
              <a:rPr lang="en-US" dirty="0" smtClean="0"/>
              <a:t>asis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6A22-FAC1-2E4F-8309-25BA3EC23A1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315200" cy="990600"/>
          </a:xfrm>
        </p:spPr>
        <p:txBody>
          <a:bodyPr/>
          <a:lstStyle/>
          <a:p>
            <a:r>
              <a:rPr lang="en-US" dirty="0" smtClean="0"/>
              <a:t>F. Return</a:t>
            </a:r>
            <a:r>
              <a:rPr lang="en-US" dirty="0"/>
              <a:t>-on-Investment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993063" cy="4495800"/>
          </a:xfrm>
        </p:spPr>
        <p:txBody>
          <a:bodyPr/>
          <a:lstStyle/>
          <a:p>
            <a:r>
              <a:rPr lang="en-US" dirty="0"/>
              <a:t>Tool F.1. Return on Investment Estimation</a:t>
            </a:r>
          </a:p>
          <a:p>
            <a:pPr lvl="1"/>
            <a:r>
              <a:rPr lang="en-US" dirty="0" smtClean="0"/>
              <a:t>Step-by-step guide to calculating ROI</a:t>
            </a:r>
          </a:p>
          <a:p>
            <a:pPr lvl="1"/>
            <a:r>
              <a:rPr lang="en-US" dirty="0" smtClean="0"/>
              <a:t>Worksheets for calculating net costs and returns</a:t>
            </a:r>
          </a:p>
          <a:p>
            <a:pPr lvl="1"/>
            <a:r>
              <a:rPr lang="en-US" dirty="0" smtClean="0"/>
              <a:t>Case study for ROI calculation</a:t>
            </a:r>
          </a:p>
          <a:p>
            <a:pPr lvl="1"/>
            <a:r>
              <a:rPr lang="en-US" dirty="0" smtClean="0"/>
              <a:t>Additional guidance for effective ROI calculation</a:t>
            </a:r>
          </a:p>
          <a:p>
            <a:pPr lvl="1"/>
            <a:r>
              <a:rPr lang="en-US" dirty="0" smtClean="0"/>
              <a:t>Resources and information 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6A22-FAC1-2E4F-8309-25BA3EC23A1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650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697663" cy="990600"/>
          </a:xfrm>
        </p:spPr>
        <p:txBody>
          <a:bodyPr/>
          <a:lstStyle/>
          <a:p>
            <a:r>
              <a:rPr lang="en-US" dirty="0" smtClean="0"/>
              <a:t>G. Existing </a:t>
            </a:r>
            <a:r>
              <a:rPr lang="en-US" dirty="0"/>
              <a:t>Quality Improvement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993063" cy="4876800"/>
          </a:xfrm>
        </p:spPr>
        <p:txBody>
          <a:bodyPr/>
          <a:lstStyle/>
          <a:p>
            <a:r>
              <a:rPr lang="en-US" dirty="0"/>
              <a:t>Tool G.1. Available Comprehensive Quality Improvement </a:t>
            </a:r>
            <a:r>
              <a:rPr lang="en-US" dirty="0" smtClean="0"/>
              <a:t>Guides</a:t>
            </a:r>
          </a:p>
          <a:p>
            <a:pPr lvl="1"/>
            <a:r>
              <a:rPr lang="en-US" dirty="0"/>
              <a:t>Obtain further guidance for conducting effective quality improvements</a:t>
            </a:r>
            <a:endParaRPr lang="en-US" dirty="0" smtClean="0"/>
          </a:p>
          <a:p>
            <a:r>
              <a:rPr lang="en-US" dirty="0"/>
              <a:t>Tool G.2. Specific Tools To Support </a:t>
            </a:r>
            <a:r>
              <a:rPr lang="en-US" dirty="0" smtClean="0"/>
              <a:t>Change</a:t>
            </a:r>
          </a:p>
          <a:p>
            <a:pPr lvl="1"/>
            <a:r>
              <a:rPr lang="en-US" dirty="0" smtClean="0"/>
              <a:t>I</a:t>
            </a:r>
            <a:r>
              <a:rPr lang="en-US" dirty="0"/>
              <a:t>dentify specific analytic or action tools to use in improvement </a:t>
            </a:r>
            <a:r>
              <a:rPr lang="en-US" dirty="0" smtClean="0"/>
              <a:t>processes</a:t>
            </a:r>
          </a:p>
          <a:p>
            <a:r>
              <a:rPr lang="en-US" dirty="0"/>
              <a:t>Tool G.3. Case Study of PSI Improvement </a:t>
            </a:r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6A22-FAC1-2E4F-8309-25BA3EC23A1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4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010400" cy="876300"/>
          </a:xfrm>
        </p:spPr>
        <p:txBody>
          <a:bodyPr/>
          <a:lstStyle/>
          <a:p>
            <a:r>
              <a:rPr lang="en-US" smtClean="0"/>
              <a:t>Toolkit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7848600" cy="32766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Developed through the AHRQ ACTION program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RAND partnered with UHC to develop and test the toolkit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6A22-FAC1-2E4F-8309-25BA3EC23A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8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QI Toolkit supports hospitals that want to improve </a:t>
            </a:r>
            <a:r>
              <a:rPr lang="en-US" dirty="0" smtClean="0"/>
              <a:t>performance</a:t>
            </a:r>
          </a:p>
          <a:p>
            <a:r>
              <a:rPr lang="en-US" dirty="0" smtClean="0"/>
              <a:t>Addresses all stages of improvement, from self</a:t>
            </a:r>
            <a:r>
              <a:rPr lang="en-US" dirty="0"/>
              <a:t>-assessment to </a:t>
            </a:r>
            <a:r>
              <a:rPr lang="en-US" dirty="0" smtClean="0"/>
              <a:t>ongoing monitoring</a:t>
            </a:r>
          </a:p>
          <a:p>
            <a:r>
              <a:rPr lang="en-US" dirty="0" smtClean="0"/>
              <a:t>The </a:t>
            </a:r>
            <a:r>
              <a:rPr lang="en-US" dirty="0"/>
              <a:t>tools are practical, easy to use, and designed to meet a variety of </a:t>
            </a:r>
            <a:r>
              <a:rPr lang="en-US" dirty="0" smtClean="0"/>
              <a:t>needs</a:t>
            </a:r>
          </a:p>
          <a:p>
            <a:pPr marL="0" indent="0" algn="ctr">
              <a:buNone/>
            </a:pPr>
            <a:r>
              <a:rPr lang="en-US" dirty="0"/>
              <a:t>QI Toolkit available at:  </a:t>
            </a:r>
            <a:r>
              <a:rPr lang="en-US" u="sng" dirty="0">
                <a:hlinkClick r:id="rId2"/>
              </a:rPr>
              <a:t>http://www.ahrq.gov/professionals/systems/hospital/qitoolkit/index.html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6A22-FAC1-2E4F-8309-25BA3EC23A1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09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2057400"/>
            <a:ext cx="7499350" cy="3886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Applicable for hospitals with differing knowledge, skills, and needs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Serves as a </a:t>
            </a:r>
            <a:r>
              <a:rPr lang="ja-JP" altLang="en-US" smtClean="0"/>
              <a:t>“</a:t>
            </a:r>
            <a:r>
              <a:rPr lang="en-US" altLang="ja-JP" dirty="0" smtClean="0"/>
              <a:t>resource inventory</a:t>
            </a:r>
            <a:r>
              <a:rPr lang="ja-JP" altLang="en-US" smtClean="0"/>
              <a:t>”</a:t>
            </a:r>
            <a:r>
              <a:rPr lang="en-US" altLang="ja-JP" dirty="0" smtClean="0"/>
              <a:t> from which hospitals can select tools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Different audiences for each tool </a:t>
            </a:r>
            <a:br>
              <a:rPr lang="en-US" dirty="0" smtClean="0"/>
            </a:br>
            <a:r>
              <a:rPr lang="en-US" dirty="0" smtClean="0"/>
              <a:t>(e.g., quality officer, finance officer, programmer)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39900" y="152400"/>
            <a:ext cx="5880100" cy="1143000"/>
          </a:xfrm>
        </p:spPr>
        <p:txBody>
          <a:bodyPr/>
          <a:lstStyle/>
          <a:p>
            <a:r>
              <a:rPr lang="en-US" dirty="0" smtClean="0"/>
              <a:t>How Hospitals Can </a:t>
            </a:r>
            <a:br>
              <a:rPr lang="en-US" dirty="0" smtClean="0"/>
            </a:br>
            <a:r>
              <a:rPr lang="en-US" dirty="0" smtClean="0"/>
              <a:t>Use the Toolkit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153400" y="6324600"/>
            <a:ext cx="685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7F5C693A-FBCA-4095-90FC-83C2657CE7BA}" type="slidenum">
              <a:rPr lang="en-US"/>
              <a:pPr algn="ct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01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543800" cy="762000"/>
          </a:xfrm>
        </p:spPr>
        <p:txBody>
          <a:bodyPr/>
          <a:lstStyle/>
          <a:p>
            <a:r>
              <a:rPr lang="en-US" sz="3600" smtClean="0"/>
              <a:t>What Are the Quality Indicators?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r>
              <a:rPr lang="en-US" smtClean="0"/>
              <a:t>Inpatient Quality Indicators – </a:t>
            </a:r>
            <a:br>
              <a:rPr lang="en-US" smtClean="0"/>
            </a:br>
            <a:r>
              <a:rPr lang="en-US" smtClean="0"/>
              <a:t>28 indicators of quality in four sets</a:t>
            </a:r>
          </a:p>
          <a:p>
            <a:pPr lvl="1">
              <a:spcBef>
                <a:spcPts val="300"/>
              </a:spcBef>
            </a:pPr>
            <a:r>
              <a:rPr lang="en-US" smtClean="0"/>
              <a:t>Volume, counts (6)</a:t>
            </a:r>
          </a:p>
          <a:p>
            <a:pPr lvl="1">
              <a:spcBef>
                <a:spcPts val="300"/>
              </a:spcBef>
            </a:pPr>
            <a:r>
              <a:rPr lang="en-US" smtClean="0"/>
              <a:t>Mortality for conditions, rates (7)</a:t>
            </a:r>
          </a:p>
          <a:p>
            <a:pPr lvl="1">
              <a:spcBef>
                <a:spcPts val="300"/>
              </a:spcBef>
            </a:pPr>
            <a:r>
              <a:rPr lang="en-US" smtClean="0"/>
              <a:t>Mortality for procedures, rates (8)</a:t>
            </a:r>
          </a:p>
          <a:p>
            <a:pPr lvl="1">
              <a:spcBef>
                <a:spcPts val="300"/>
              </a:spcBef>
            </a:pPr>
            <a:r>
              <a:rPr lang="en-US" smtClean="0"/>
              <a:t>Utilization, rates (7)</a:t>
            </a:r>
          </a:p>
          <a:p>
            <a:pPr>
              <a:spcBef>
                <a:spcPts val="1200"/>
              </a:spcBef>
            </a:pPr>
            <a:r>
              <a:rPr lang="en-US" smtClean="0"/>
              <a:t>Patient Safety Indicators – </a:t>
            </a:r>
          </a:p>
          <a:p>
            <a:pPr lvl="1">
              <a:spcBef>
                <a:spcPts val="300"/>
              </a:spcBef>
            </a:pPr>
            <a:r>
              <a:rPr lang="en-US" smtClean="0"/>
              <a:t>17 indicators and a composite indicator</a:t>
            </a:r>
          </a:p>
          <a:p>
            <a:pPr lvl="1">
              <a:spcBef>
                <a:spcPts val="300"/>
              </a:spcBef>
            </a:pPr>
            <a:r>
              <a:rPr lang="en-US" smtClean="0"/>
              <a:t>Screen for adverse events for inpatients</a:t>
            </a:r>
          </a:p>
          <a:p>
            <a:pPr lvl="1">
              <a:spcBef>
                <a:spcPts val="300"/>
              </a:spcBef>
            </a:pPr>
            <a:r>
              <a:rPr lang="en-US" smtClean="0"/>
              <a:t>Expressed as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6A22-FAC1-2E4F-8309-25BA3EC23A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The Development Process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648200"/>
          </a:xfrm>
        </p:spPr>
        <p:txBody>
          <a:bodyPr/>
          <a:lstStyle/>
          <a:p>
            <a:r>
              <a:rPr lang="en-US" dirty="0" smtClean="0"/>
              <a:t>Toolkit version 1 – released in 2011</a:t>
            </a:r>
          </a:p>
          <a:p>
            <a:pPr lvl="1"/>
            <a:r>
              <a:rPr lang="en-US" dirty="0" smtClean="0"/>
              <a:t>Developed “alpha” toolkit</a:t>
            </a:r>
          </a:p>
          <a:p>
            <a:pPr lvl="1"/>
            <a:r>
              <a:rPr lang="en-US" dirty="0" smtClean="0"/>
              <a:t>Field tested and evaluated</a:t>
            </a:r>
          </a:p>
          <a:p>
            <a:pPr lvl="1"/>
            <a:r>
              <a:rPr lang="en-US" dirty="0" smtClean="0"/>
              <a:t>Revised and published the toolkit</a:t>
            </a:r>
          </a:p>
          <a:p>
            <a:r>
              <a:rPr lang="en-US" dirty="0" smtClean="0"/>
              <a:t>Toolkit version 2 – released in 2014</a:t>
            </a:r>
          </a:p>
          <a:p>
            <a:pPr lvl="1"/>
            <a:r>
              <a:rPr lang="en-US" dirty="0" smtClean="0"/>
              <a:t>Added best practice forms for additional indicators</a:t>
            </a:r>
          </a:p>
          <a:p>
            <a:pPr lvl="1"/>
            <a:r>
              <a:rPr lang="en-US" dirty="0" smtClean="0"/>
              <a:t>Brought all tools up to date</a:t>
            </a:r>
          </a:p>
          <a:p>
            <a:pPr lvl="1"/>
            <a:endParaRPr lang="en-US" dirty="0"/>
          </a:p>
        </p:txBody>
      </p:sp>
      <p:sp>
        <p:nvSpPr>
          <p:cNvPr id="15383" name="Slide Number Placeholder 19"/>
          <p:cNvSpPr>
            <a:spLocks noGrp="1"/>
          </p:cNvSpPr>
          <p:nvPr>
            <p:ph type="sldNum" sz="quarter" idx="10"/>
          </p:nvPr>
        </p:nvSpPr>
        <p:spPr bwMode="auto">
          <a:xfrm>
            <a:off x="8305800" y="6324600"/>
            <a:ext cx="457200" cy="323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18F5C73-4AB6-4032-A75A-8B5246D5779E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76400"/>
            <a:ext cx="7543800" cy="4267200"/>
          </a:xfrm>
        </p:spPr>
        <p:txBody>
          <a:bodyPr>
            <a:normAutofit/>
          </a:bodyPr>
          <a:lstStyle/>
          <a:p>
            <a:r>
              <a:rPr lang="en-US" smtClean="0"/>
              <a:t>Established principles to guide toolkit development</a:t>
            </a:r>
          </a:p>
          <a:p>
            <a:r>
              <a:rPr lang="en-US" smtClean="0"/>
              <a:t>Reviewed literature to guide design</a:t>
            </a:r>
          </a:p>
          <a:p>
            <a:r>
              <a:rPr lang="en-US" smtClean="0"/>
              <a:t>Developed outline of toolkit based on steps of a quality improvement process</a:t>
            </a:r>
          </a:p>
          <a:p>
            <a:r>
              <a:rPr lang="en-US" smtClean="0"/>
              <a:t>Identified and developed specific tools for each step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934200" cy="914400"/>
          </a:xfrm>
        </p:spPr>
        <p:txBody>
          <a:bodyPr anchor="ctr"/>
          <a:lstStyle/>
          <a:p>
            <a:r>
              <a:rPr lang="en-US" smtClean="0">
                <a:solidFill>
                  <a:srgbClr val="FFFF00"/>
                </a:solidFill>
              </a:rPr>
              <a:t>Tool Development Steps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305800" y="6324600"/>
            <a:ext cx="457200" cy="323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17C7191-DEB5-4000-A4B8-1F4A48151997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8138" y="152400"/>
            <a:ext cx="6697662" cy="876300"/>
          </a:xfrm>
        </p:spPr>
        <p:txBody>
          <a:bodyPr/>
          <a:lstStyle/>
          <a:p>
            <a:r>
              <a:rPr lang="en-US" smtClean="0"/>
              <a:t>Technical Advisory Panel</a:t>
            </a: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229600" y="6172200"/>
            <a:ext cx="7620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9B2AF96F-E5AF-4024-A3A5-4569A4611F5A}" type="slidenum">
              <a:rPr lang="en-US"/>
              <a:pPr algn="ctr"/>
              <a:t>9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0" y="1600200"/>
            <a:ext cx="8001000" cy="4648200"/>
          </a:xfrm>
        </p:spPr>
        <p:txBody>
          <a:bodyPr/>
          <a:lstStyle/>
          <a:p>
            <a:r>
              <a:rPr lang="en-US" dirty="0" smtClean="0"/>
              <a:t>Various skills and perspectives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Hospital experience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Quality improvement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Relevant research skills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Providing guidance throughout toolkit development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Toolkit design principles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Content of the tools</a:t>
            </a:r>
          </a:p>
        </p:txBody>
      </p:sp>
    </p:spTree>
    <p:extLst>
      <p:ext uri="{BB962C8B-B14F-4D97-AF65-F5344CB8AC3E}">
        <p14:creationId xmlns:p14="http://schemas.microsoft.com/office/powerpoint/2010/main" val="22898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279F"/>
      </a:dk1>
      <a:lt1>
        <a:srgbClr val="FFFFFF"/>
      </a:lt1>
      <a:dk2>
        <a:srgbClr val="0000FF"/>
      </a:dk2>
      <a:lt2>
        <a:srgbClr val="FFFF00"/>
      </a:lt2>
      <a:accent1>
        <a:srgbClr val="8CF4EA"/>
      </a:accent1>
      <a:accent2>
        <a:srgbClr val="FF00FF"/>
      </a:accent2>
      <a:accent3>
        <a:srgbClr val="AAAAFF"/>
      </a:accent3>
      <a:accent4>
        <a:srgbClr val="DADADA"/>
      </a:accent4>
      <a:accent5>
        <a:srgbClr val="C5F8F3"/>
      </a:accent5>
      <a:accent6>
        <a:srgbClr val="E700E7"/>
      </a:accent6>
      <a:hlink>
        <a:srgbClr val="FAFD00"/>
      </a:hlink>
      <a:folHlink>
        <a:srgbClr val="51D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8456</TotalTime>
  <Pages>1</Pages>
  <Words>1627</Words>
  <Application>Microsoft Office PowerPoint</Application>
  <PresentationFormat>On-screen Show (4:3)</PresentationFormat>
  <Paragraphs>265</Paragraphs>
  <Slides>40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Default Design</vt:lpstr>
      <vt:lpstr>Photo Editor Photo</vt:lpstr>
      <vt:lpstr>Overview of the AHRQ QI Toolkit for Hospitals</vt:lpstr>
      <vt:lpstr>Overview</vt:lpstr>
      <vt:lpstr>What Is the Toolkit?</vt:lpstr>
      <vt:lpstr>Toolkit Development</vt:lpstr>
      <vt:lpstr>How Hospitals Can  Use the Toolkit</vt:lpstr>
      <vt:lpstr>What Are the Quality Indicators?</vt:lpstr>
      <vt:lpstr>The Development Process</vt:lpstr>
      <vt:lpstr>Tool Development Steps</vt:lpstr>
      <vt:lpstr>Technical Advisory Panel</vt:lpstr>
      <vt:lpstr>Principles Guiding  Toolkit Development</vt:lpstr>
      <vt:lpstr>Field Test Feedback</vt:lpstr>
      <vt:lpstr>Three Key Learnings</vt:lpstr>
      <vt:lpstr>Revised Toolkit  To Address These Issues</vt:lpstr>
      <vt:lpstr>Next Steps</vt:lpstr>
      <vt:lpstr>Structure of the Toolkit</vt:lpstr>
      <vt:lpstr>The Roadmap</vt:lpstr>
      <vt:lpstr>A. Readiness to Change</vt:lpstr>
      <vt:lpstr>A. Readiness to Change</vt:lpstr>
      <vt:lpstr>Tool A.2 Board/Staff PowerPoint® Presentation </vt:lpstr>
      <vt:lpstr>A. Readiness to Change</vt:lpstr>
      <vt:lpstr>Tool A.3. Getting Ready for Change Self-Assessment</vt:lpstr>
      <vt:lpstr>B. Applying QIs to Hospital Data</vt:lpstr>
      <vt:lpstr>B. Applying QIs to Hospital Data</vt:lpstr>
      <vt:lpstr>B. Applying QIs to Hospital Data</vt:lpstr>
      <vt:lpstr>Tool B3b: Comparing Hospital’s Performance to National Performance Over Time</vt:lpstr>
      <vt:lpstr>B. Applying QIs to Hospital Data</vt:lpstr>
      <vt:lpstr>B. Applying QIs to Hospital Data</vt:lpstr>
      <vt:lpstr>C. Identifying Priorities for Quality Improvement</vt:lpstr>
      <vt:lpstr>D. Implementation Methods</vt:lpstr>
      <vt:lpstr>D. Implementation Methods</vt:lpstr>
      <vt:lpstr>Best Practices Tool</vt:lpstr>
      <vt:lpstr>Best Practices Tool</vt:lpstr>
      <vt:lpstr>Best Practices Form Components</vt:lpstr>
      <vt:lpstr>Sample Best Practices Form: PSI 06</vt:lpstr>
      <vt:lpstr>D. Implementation Methods</vt:lpstr>
      <vt:lpstr>D. Implementation Methods</vt:lpstr>
      <vt:lpstr>E. Monitoring Progress and Sustainability of Improvements</vt:lpstr>
      <vt:lpstr>F. Return-on-Investment Analysis</vt:lpstr>
      <vt:lpstr>G. Existing Quality Improvement Resources</vt:lpstr>
      <vt:lpstr>Summary</vt:lpstr>
    </vt:vector>
  </TitlesOfParts>
  <Company>OCKT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AHRQ Slide Template 2004</dc:title>
  <dc:creator>Sandy K. Cummings</dc:creator>
  <dc:description>6/24/04</dc:description>
  <cp:lastModifiedBy>DHHS</cp:lastModifiedBy>
  <cp:revision>207</cp:revision>
  <cp:lastPrinted>2003-01-21T20:19:23Z</cp:lastPrinted>
  <dcterms:created xsi:type="dcterms:W3CDTF">1998-03-10T09:05:00Z</dcterms:created>
  <dcterms:modified xsi:type="dcterms:W3CDTF">2014-11-06T14:27:02Z</dcterms:modified>
</cp:coreProperties>
</file>